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4" r:id="rId2"/>
  </p:sldMasterIdLst>
  <p:notesMasterIdLst>
    <p:notesMasterId r:id="rId45"/>
  </p:notesMasterIdLst>
  <p:sldIdLst>
    <p:sldId id="257" r:id="rId3"/>
    <p:sldId id="267" r:id="rId4"/>
    <p:sldId id="269" r:id="rId5"/>
    <p:sldId id="260" r:id="rId6"/>
    <p:sldId id="270" r:id="rId7"/>
    <p:sldId id="271" r:id="rId8"/>
    <p:sldId id="303" r:id="rId9"/>
    <p:sldId id="304" r:id="rId10"/>
    <p:sldId id="305" r:id="rId11"/>
    <p:sldId id="272" r:id="rId12"/>
    <p:sldId id="273" r:id="rId13"/>
    <p:sldId id="306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884"/>
  </p:normalViewPr>
  <p:slideViewPr>
    <p:cSldViewPr snapToGrid="0" snapToObjects="1">
      <p:cViewPr varScale="1">
        <p:scale>
          <a:sx n="78" d="100"/>
          <a:sy n="78" d="100"/>
        </p:scale>
        <p:origin x="8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12-02T16:22:38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17514 9912 0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/>
            </a:lvl1pPr>
          </a:lstStyle>
          <a:p>
            <a:r>
              <a:rPr lang="en-US" dirty="0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DA179-79D6-190A-D221-93187DCF5B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55363" y="6126163"/>
            <a:ext cx="854075" cy="600075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471E2F-DB90-7742-9555-5B74693D7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8"/>
                    </a14:imgEffect>
                    <a14:imgEffect>
                      <a14:saturation sat="8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17520" t="6646" r="29386" b="1660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764541A-60A7-0341-A51E-F5FF355F6C5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BDE9E37-ED42-4A4B-B60D-A82312F735A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62FF63-C28D-7F40-BAA1-AE019F36409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86D736A-D0E9-D04E-BD47-9408BA10510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Blair School of Music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Arts</a:t>
            </a:r>
            <a:br>
              <a:rPr lang="en-US" sz="14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Divinity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Graduate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Owen Graduate School of Management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Peabody College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Nursing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56C623-889A-D64C-A80F-1588AA9E6D62}"/>
              </a:ext>
            </a:extLst>
          </p:cNvPr>
          <p:cNvSpPr txBox="1"/>
          <p:nvPr userDrawn="1"/>
        </p:nvSpPr>
        <p:spPr>
          <a:xfrm>
            <a:off x="545695" y="6044910"/>
            <a:ext cx="2508886" cy="35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Arial Sans Body Copy, 13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2E11D-4718-EA46-8CE2-BE431E7B0D1F}"/>
              </a:ext>
            </a:extLst>
          </p:cNvPr>
          <p:cNvSpPr txBox="1"/>
          <p:nvPr userDrawn="1"/>
        </p:nvSpPr>
        <p:spPr>
          <a:xfrm>
            <a:off x="521841" y="1849167"/>
            <a:ext cx="511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Headings, Arial 40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0A615-42F9-534F-B3B0-CB12ECF809A5}"/>
              </a:ext>
            </a:extLst>
          </p:cNvPr>
          <p:cNvSpPr/>
          <p:nvPr userDrawn="1"/>
        </p:nvSpPr>
        <p:spPr>
          <a:xfrm>
            <a:off x="8807508" y="4998767"/>
            <a:ext cx="1361440" cy="650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BD72B-AD4A-E547-8043-5A7B2C3EC93F}"/>
              </a:ext>
            </a:extLst>
          </p:cNvPr>
          <p:cNvSpPr/>
          <p:nvPr userDrawn="1"/>
        </p:nvSpPr>
        <p:spPr>
          <a:xfrm>
            <a:off x="7120948" y="1849167"/>
            <a:ext cx="1361440" cy="1300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47E4A-BD1B-6E4C-849D-12970E8D205D}"/>
              </a:ext>
            </a:extLst>
          </p:cNvPr>
          <p:cNvSpPr/>
          <p:nvPr userDrawn="1"/>
        </p:nvSpPr>
        <p:spPr>
          <a:xfrm>
            <a:off x="8807508" y="3418827"/>
            <a:ext cx="1361440" cy="13004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FC237-D8C5-C840-9451-D7B5FB58F94B}"/>
              </a:ext>
            </a:extLst>
          </p:cNvPr>
          <p:cNvSpPr/>
          <p:nvPr userDrawn="1"/>
        </p:nvSpPr>
        <p:spPr>
          <a:xfrm>
            <a:off x="7106490" y="3418827"/>
            <a:ext cx="1361440" cy="13004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289AF-EC1A-4A4A-8E7D-3E57AC20108D}"/>
              </a:ext>
            </a:extLst>
          </p:cNvPr>
          <p:cNvSpPr/>
          <p:nvPr userDrawn="1"/>
        </p:nvSpPr>
        <p:spPr>
          <a:xfrm>
            <a:off x="8807508" y="5648947"/>
            <a:ext cx="1361440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88104-CA0B-734C-BBE7-F868FED1D742}"/>
              </a:ext>
            </a:extLst>
          </p:cNvPr>
          <p:cNvSpPr/>
          <p:nvPr userDrawn="1"/>
        </p:nvSpPr>
        <p:spPr>
          <a:xfrm>
            <a:off x="8807508" y="1849167"/>
            <a:ext cx="1361440" cy="13004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104253-DE58-E149-A889-5CA049887AE3}"/>
              </a:ext>
            </a:extLst>
          </p:cNvPr>
          <p:cNvCxnSpPr>
            <a:cxnSpLocks/>
          </p:cNvCxnSpPr>
          <p:nvPr userDrawn="1"/>
        </p:nvCxnSpPr>
        <p:spPr>
          <a:xfrm>
            <a:off x="8447610" y="1849167"/>
            <a:ext cx="0" cy="1300420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55F1E7-E645-FB45-A6BA-04684AACD01C}"/>
              </a:ext>
            </a:extLst>
          </p:cNvPr>
          <p:cNvSpPr txBox="1"/>
          <p:nvPr userDrawn="1"/>
        </p:nvSpPr>
        <p:spPr>
          <a:xfrm>
            <a:off x="712094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2AE29-8ADA-C046-9599-92EF9A546173}"/>
              </a:ext>
            </a:extLst>
          </p:cNvPr>
          <p:cNvSpPr txBox="1"/>
          <p:nvPr userDrawn="1"/>
        </p:nvSpPr>
        <p:spPr>
          <a:xfrm>
            <a:off x="880750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73C1E-53A4-D84D-A178-5B5A617F78BC}"/>
              </a:ext>
            </a:extLst>
          </p:cNvPr>
          <p:cNvSpPr txBox="1"/>
          <p:nvPr userDrawn="1"/>
        </p:nvSpPr>
        <p:spPr>
          <a:xfrm>
            <a:off x="712094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D535D-A10D-514B-9F9F-0844839B3629}"/>
              </a:ext>
            </a:extLst>
          </p:cNvPr>
          <p:cNvSpPr/>
          <p:nvPr userDrawn="1"/>
        </p:nvSpPr>
        <p:spPr>
          <a:xfrm>
            <a:off x="7106490" y="4998737"/>
            <a:ext cx="1361440" cy="13004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09E39-741B-D44A-8266-1421FF133A91}"/>
              </a:ext>
            </a:extLst>
          </p:cNvPr>
          <p:cNvSpPr txBox="1"/>
          <p:nvPr userDrawn="1"/>
        </p:nvSpPr>
        <p:spPr>
          <a:xfrm>
            <a:off x="7141268" y="5017661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FDDBAB-FE01-2341-BA73-05964EA44299}"/>
              </a:ext>
            </a:extLst>
          </p:cNvPr>
          <p:cNvSpPr txBox="1"/>
          <p:nvPr userDrawn="1"/>
        </p:nvSpPr>
        <p:spPr>
          <a:xfrm>
            <a:off x="880750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37DFF-CC88-6842-A062-F7997C8B4514}"/>
              </a:ext>
            </a:extLst>
          </p:cNvPr>
          <p:cNvSpPr txBox="1"/>
          <p:nvPr userDrawn="1"/>
        </p:nvSpPr>
        <p:spPr>
          <a:xfrm>
            <a:off x="8807508" y="499876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7D320-ED07-994F-8D89-6E0937B549A5}"/>
              </a:ext>
            </a:extLst>
          </p:cNvPr>
          <p:cNvSpPr txBox="1"/>
          <p:nvPr userDrawn="1"/>
        </p:nvSpPr>
        <p:spPr>
          <a:xfrm>
            <a:off x="8807508" y="56490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6ED116-782C-3A44-A5B2-3C1ED2B9CCBE}"/>
              </a:ext>
            </a:extLst>
          </p:cNvPr>
          <p:cNvSpPr txBox="1"/>
          <p:nvPr userDrawn="1"/>
        </p:nvSpPr>
        <p:spPr>
          <a:xfrm>
            <a:off x="629505" y="4405634"/>
            <a:ext cx="489805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 Bullets, Arial, 20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86519E-0EA4-AB4F-BDE2-EB72A52F437E}"/>
              </a:ext>
            </a:extLst>
          </p:cNvPr>
          <p:cNvSpPr txBox="1"/>
          <p:nvPr userDrawn="1"/>
        </p:nvSpPr>
        <p:spPr>
          <a:xfrm>
            <a:off x="545695" y="5538301"/>
            <a:ext cx="250888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Arial Subhead,16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13">
            <a:extLst>
              <a:ext uri="{FF2B5EF4-FFF2-40B4-BE49-F238E27FC236}">
                <a16:creationId xmlns:a16="http://schemas.microsoft.com/office/drawing/2014/main" id="{4A489953-6FB5-F741-9FA2-46C088632D1F}"/>
              </a:ext>
            </a:extLst>
          </p:cNvPr>
          <p:cNvSpPr/>
          <p:nvPr userDrawn="1"/>
        </p:nvSpPr>
        <p:spPr>
          <a:xfrm>
            <a:off x="1052495" y="5017781"/>
            <a:ext cx="1900486" cy="274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Small Bullets, Arial, 10 </a:t>
            </a:r>
            <a:r>
              <a:rPr lang="en-US" sz="1000" dirty="0" err="1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pt</a:t>
            </a:r>
            <a:endParaRPr lang="en-US" sz="1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4">
            <a:extLst>
              <a:ext uri="{FF2B5EF4-FFF2-40B4-BE49-F238E27FC236}">
                <a16:creationId xmlns:a16="http://schemas.microsoft.com/office/drawing/2014/main" id="{7B7B9E91-D001-2C4B-8006-89E16166AD20}"/>
              </a:ext>
            </a:extLst>
          </p:cNvPr>
          <p:cNvSpPr/>
          <p:nvPr userDrawn="1"/>
        </p:nvSpPr>
        <p:spPr>
          <a:xfrm>
            <a:off x="629505" y="3577594"/>
            <a:ext cx="3677920" cy="8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037"/>
              </a:lnSpc>
              <a:spcAft>
                <a:spcPts val="1450"/>
              </a:spcAft>
            </a:pPr>
            <a:r>
              <a:rPr lang="en-US" sz="2200" dirty="0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Large Statement, Times, 22 </a:t>
            </a:r>
            <a:r>
              <a:rPr lang="en-US" sz="2200" dirty="0" err="1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44110B-E6AC-0E4F-86A9-410524E79ED7}"/>
              </a:ext>
            </a:extLst>
          </p:cNvPr>
          <p:cNvSpPr txBox="1"/>
          <p:nvPr userDrawn="1"/>
        </p:nvSpPr>
        <p:spPr>
          <a:xfrm>
            <a:off x="521841" y="2696674"/>
            <a:ext cx="469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Subtitles, Arial, 36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2664CB-322A-E34F-8539-B80BDF759C0F}"/>
              </a:ext>
            </a:extLst>
          </p:cNvPr>
          <p:cNvSpPr/>
          <p:nvPr userDrawn="1"/>
        </p:nvSpPr>
        <p:spPr>
          <a:xfrm>
            <a:off x="8807508" y="2476435"/>
            <a:ext cx="1361440" cy="673152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362D7-CE1B-2949-89F1-84E55779FEE7}"/>
              </a:ext>
            </a:extLst>
          </p:cNvPr>
          <p:cNvSpPr txBox="1"/>
          <p:nvPr userDrawn="1"/>
        </p:nvSpPr>
        <p:spPr>
          <a:xfrm>
            <a:off x="8807508" y="2492980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FD3F9-EA55-5941-A112-A6DBD4B519E4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836242-D62C-1942-AD70-BD64D3073DC7}"/>
              </a:ext>
            </a:extLst>
          </p:cNvPr>
          <p:cNvSpPr txBox="1"/>
          <p:nvPr userDrawn="1"/>
        </p:nvSpPr>
        <p:spPr>
          <a:xfrm>
            <a:off x="472917" y="343881"/>
            <a:ext cx="109628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THEME FONTS AND COLORS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D6674-7026-FC4D-BE16-17F37B89C66A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FONTS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6D48C-A837-9240-84E3-A8BC4028DBFA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350948-03D5-4443-BEDD-B8A5A62130C7}"/>
              </a:ext>
            </a:extLst>
          </p:cNvPr>
          <p:cNvSpPr txBox="1"/>
          <p:nvPr userDrawn="1"/>
        </p:nvSpPr>
        <p:spPr>
          <a:xfrm>
            <a:off x="6975652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COLORS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BEE2-DDF7-434C-8329-6DFB04441E63}"/>
              </a:ext>
            </a:extLst>
          </p:cNvPr>
          <p:cNvCxnSpPr>
            <a:cxnSpLocks/>
          </p:cNvCxnSpPr>
          <p:nvPr userDrawn="1"/>
        </p:nvCxnSpPr>
        <p:spPr>
          <a:xfrm>
            <a:off x="7068252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472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A5F8-203F-17D6-A815-77D61E7AF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3FBB2-E1DB-700B-9E6E-45AFABE84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E26C1-E70F-8598-75D2-C1A70BA0F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B04C-B2C0-D255-88B9-A2877460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C67E-7559-013A-FBF3-A7375310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58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7DD2-2C58-6305-14E3-FD8CA17B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92C2D-DC6F-A279-0236-30D4151F5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836A4-A49A-81B8-7571-7EDCBDD9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F8ABD-7546-643D-84B1-E6E5326E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12A90-3966-1900-D295-781112AE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729B-D8D7-63CD-C80D-E78DA1266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59041-5D30-8A07-2A5E-F2B485341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0A2F3-0BBC-DF22-0A40-83D56B6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D1CE-F510-FA18-09D3-396344ED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76EE1-E14A-0DF7-6900-9CE9B7A9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62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D58-A600-4A8D-8D91-183AC115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6F64-2872-9085-B44E-474CAD73B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62248-A279-B070-DE82-3085B7BB4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8247E-D435-E3CF-55B3-4CDCB011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7628B-3391-66B8-0E79-502E09F5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02549-8323-E9E5-DB8D-A4F1E19F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3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B91E-8679-DB82-7865-2312FD29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121B2-928B-774D-94C5-65D3B375D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44C29-F856-20CA-505D-693EA106E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BCC5D-3F1A-C60F-3FCE-4367AD38B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9EFA2C-E402-C928-7FAC-5A2CC7558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2748E-D5C9-CF31-D815-EFE12542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0AEFE-B497-CC43-169B-D623B62E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A45C76-524E-19E6-1D52-78701E5F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1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5498-8E81-B0ED-AE40-CEC13E1C1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EAA26-25AD-93EB-9675-1F3E1A664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459B3-CAF4-6408-2B21-2C358263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7EC29-6247-ACB6-E52B-8C9C4434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1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A5E7E-09D1-108C-F3BF-4DA2DA59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2FA5B-F75E-E83C-5365-E466BA23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6A585-2AEC-4FAB-9289-3614BD8A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701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DF8F-9E04-B69D-0AC6-CBFA3BC9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B096-3FC2-B314-D756-9C95932A1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3F2AF-36DA-0630-CB02-7858731B0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3D10F-4712-4F87-31FC-D6FCA6F0C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B905D-77F4-BD19-88DE-C6E28C38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DFE6A-504C-F08C-949D-65E8C79B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55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420C-B8CE-F6E2-9CF5-7266F3E2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3C4E9-281D-3AA3-A9DE-30025E9EF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DE3C-FF2A-260B-FD78-F658375FD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55536-BA77-CA8C-5AE0-A301F64A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80AEF-C7D9-3A2A-7899-A416DD64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26E1E-43FD-40F0-05BF-662AB01F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46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2223-A3D1-998A-67B1-C668C907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9C285-3AED-5F9F-DC66-644221A6F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45FE0-41B0-DBC3-52EA-535366FB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E104-54A1-AC73-22F0-6E440580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15F08-4CA6-BFCD-ED2B-DDD9526F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589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016E2C-F0D9-77D6-0040-411BBC8598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AD5C8-BEA6-FF3D-262A-32ECBACAA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D72A-D4CF-3875-3B3E-EE45ABF6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1BC8C-86F0-4C69-C047-2793A500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21EA-7A7B-17F6-2352-C0C34272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17EB-7788-4A3E-980A-46934B52D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BBA07-9E93-E79C-0133-544AEE5BA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61675" y="5578475"/>
            <a:ext cx="974725" cy="974725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hje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 dirty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2" r:id="rId22"/>
    <p:sldLayoutId id="2147483673" r:id="rId2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5FE82-1247-70EC-B5AA-8081457C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A6CBE-870C-70ED-4F71-DAD8F1B67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68924-A172-845A-F546-7B4AD8F26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E87FAD-0407-4D9E-9F3D-3B830250E8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B23D1-1BDB-76D1-6AA7-CF04B3513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75609-A280-6D5D-9452-8A3F7EBB2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Slide </a:t>
            </a:r>
            <a:fld id="{801817EB-7788-4A3E-980A-46934B52DDB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7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433" y="1841674"/>
            <a:ext cx="5128022" cy="13055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Fragmentation in Coulomb Explosion of Hydrocarbons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7B8E7E8-2A6F-6C39-1E17-B2B07BC057A3}"/>
              </a:ext>
            </a:extLst>
          </p:cNvPr>
          <p:cNvSpPr txBox="1">
            <a:spLocks/>
          </p:cNvSpPr>
          <p:nvPr/>
        </p:nvSpPr>
        <p:spPr>
          <a:xfrm>
            <a:off x="542433" y="5759635"/>
            <a:ext cx="5128022" cy="6629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Samuel S. Taylor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4E0E7-E89C-5114-C65C-F9D58EADD47C}"/>
              </a:ext>
            </a:extLst>
          </p:cNvPr>
          <p:cNvSpPr txBox="1"/>
          <p:nvPr/>
        </p:nvSpPr>
        <p:spPr>
          <a:xfrm>
            <a:off x="542433" y="6427594"/>
            <a:ext cx="188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December 2, 2024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AC1F5A7-4A01-FFF5-4786-D4F7E522867B}"/>
              </a:ext>
            </a:extLst>
          </p:cNvPr>
          <p:cNvSpPr txBox="1">
            <a:spLocks/>
          </p:cNvSpPr>
          <p:nvPr/>
        </p:nvSpPr>
        <p:spPr>
          <a:xfrm>
            <a:off x="542433" y="3396646"/>
            <a:ext cx="5128022" cy="21113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Honors Thesis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Advisor: Prof. Kalman Varga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Thesis Committee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Prof. Jean-François Paquet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Prof. Raghav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Kunnawalkam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Elayavalli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Prof. Julia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Velkovska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C4541-9F94-C055-B971-3E1D894C8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Computational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09D5B-D11B-4453-933B-DEB50ED3E8B8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68654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DC5B4-8401-4F73-ECD6-FBD60768968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2.1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937051-C5B7-2882-8DCC-69AACB15DB6F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CEACE-A56C-4B81-BD96-7046AAEA5BDA}"/>
              </a:ext>
            </a:extLst>
          </p:cNvPr>
          <p:cNvSpPr txBox="1"/>
          <p:nvPr/>
        </p:nvSpPr>
        <p:spPr>
          <a:xfrm>
            <a:off x="568960" y="1604620"/>
            <a:ext cx="11146940" cy="420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Real-space grid used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. </a:t>
            </a:r>
            <a:r>
              <a:rPr lang="en-US" dirty="0">
                <a:latin typeface="Arial" panose="020B0604020202020204" pitchFamily="34" charset="0"/>
              </a:rPr>
              <a:t>Represent density of valence electrons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Core electrons represented with norm-conserving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Troullier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-Martins pseudopotentials</a:t>
            </a:r>
            <a:endParaRPr lang="en-US" b="1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Density Functional Theory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(DFT) calculation performed to calculate the </a:t>
            </a: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ground state</a:t>
            </a:r>
            <a:endParaRPr lang="en-US" sz="1800" i="0" u="none" strike="noStrike" dirty="0"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Arial" panose="020B0604020202020204" pitchFamily="34" charset="0"/>
              </a:rPr>
              <a:t>Use the </a:t>
            </a:r>
            <a:r>
              <a:rPr lang="en-US" b="1" dirty="0">
                <a:effectLst/>
                <a:latin typeface="Arial" panose="020B0604020202020204" pitchFamily="34" charset="0"/>
              </a:rPr>
              <a:t>Kohn-sham Hamiltonian</a:t>
            </a:r>
            <a:endParaRPr lang="en-US" b="1" dirty="0">
              <a:effectLst/>
            </a:endParaRP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The time–dependent orbitals are propagated using a</a:t>
            </a: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 fourth-order Taylor expansion of the time-evolution operator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Motions of the ions in the simulation are treated </a:t>
            </a: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classically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with electron-ion force modeled via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Ehrenfest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theorem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A </a:t>
            </a: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complex absorbing potential (CAP)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is implemented to prevent reflections of the wave function at the boundary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F5090-899F-614D-DEF3-F34846B83899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442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F7BF2-4BFA-57CF-2503-42CE775F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37FFD-B753-6848-F8F9-77C4D80F453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2.2 Real Space Grid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BFF6A6-8809-E899-8586-D6E894B90D4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0B7A79-44F7-9410-CB45-813DEF44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27" y="630540"/>
            <a:ext cx="6064644" cy="6150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94FA0-637B-F429-47E5-13A3F6CD30E0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350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3491C-BBB1-AE5E-FBEF-F6CDBAAE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F17076-1CCE-CDA2-219B-3B892342F1E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2.2 Real Space Grid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89B450-FD43-015A-5D98-3440C05EAE5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C951C-9956-598A-0E5D-93E0382BC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1" y="1195680"/>
            <a:ext cx="11379683" cy="5180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4D3A0-48DE-318C-4E8C-3D8BE507CD60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3573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1A4B1-5F41-446D-CB20-59DA994AA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25F9D4-CF23-1879-F6FC-AF4E3FCED00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2.2 Real Space Grid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6AEAB9-0494-24F4-FD7C-71F03A86002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7E940-0AAE-4A60-BDD4-110A85071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0" y="1195680"/>
            <a:ext cx="11176097" cy="5202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05E55-9DA8-75AD-EF6D-743F76DB8AF0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5773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47EC-C62B-BCA5-EDB8-C237523C8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5DE8AF-B85D-ED18-F5A5-94A7B2B49D7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2.2 Real Space Grid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395271-0C75-3A83-CFC2-6058374ABB0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52C98-7CA0-5967-B317-76F10B90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1" y="1195680"/>
            <a:ext cx="11125671" cy="5200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FAA8B-495F-3D82-F62D-5748E84614B7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3944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F193F-F674-44AE-8411-A7927CC90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04AB88-A860-D689-E2C0-D1AF68A045A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2.2 Real Space Grid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E4C623-76CE-1798-3561-B44D4CE2C0B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6D9B-EE7C-65B5-7C43-A276016A3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98" y="1195679"/>
            <a:ext cx="11423795" cy="5185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0AA21A-2F0E-341C-5752-3373EA111320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017247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E549D-74B5-225A-D4F8-7529F863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EC49C5-C31C-9E94-7229-11F83C6596C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2.2 Real Space Grid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FF22DF-9F31-F41E-82FC-08AB41833D9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59E74-B2F8-FD35-4477-62020372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1" y="1195679"/>
            <a:ext cx="11066970" cy="5129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2A0E25-0D8A-45B9-D10C-7B36F87BED18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2038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A47C8-A017-2625-EBFC-D044C3D40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C53F6F-B40B-BB18-463B-E9FD433305D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2.3 Hamiltonian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677E3F-F9D0-AB17-8F87-7110C28A18D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12099-39C8-15E7-7E83-AB7242F0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9" y="2192710"/>
            <a:ext cx="9297206" cy="89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FAD94-530D-3C6A-F318-23DDAE2CC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15" y="989411"/>
            <a:ext cx="3292125" cy="95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729BC-2D1D-4D98-BA87-BA32DFEB4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190" y="3156400"/>
            <a:ext cx="7712108" cy="1219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6F500-B5FB-24C2-3269-E128118AA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696" y="2279901"/>
            <a:ext cx="2592304" cy="812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5BD6F1-51E3-E4B4-C331-0161779C4526}"/>
              </a:ext>
            </a:extLst>
          </p:cNvPr>
          <p:cNvSpPr txBox="1"/>
          <p:nvPr/>
        </p:nvSpPr>
        <p:spPr>
          <a:xfrm>
            <a:off x="778823" y="4729317"/>
            <a:ext cx="121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9 point finite differencing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0B71B-35F7-8CFD-7FC8-6090F2A3D4BB}"/>
              </a:ext>
            </a:extLst>
          </p:cNvPr>
          <p:cNvSpPr txBox="1"/>
          <p:nvPr/>
        </p:nvSpPr>
        <p:spPr>
          <a:xfrm>
            <a:off x="1887794" y="4733857"/>
            <a:ext cx="1901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Troullier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-Martins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Psuedopotentials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[97]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2B4DE1-CC58-5E26-FB81-5D28FA93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726" y="4636677"/>
            <a:ext cx="2591101" cy="7994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762431-E054-FEF4-E2F5-05BF96C6F432}"/>
              </a:ext>
            </a:extLst>
          </p:cNvPr>
          <p:cNvSpPr txBox="1"/>
          <p:nvPr/>
        </p:nvSpPr>
        <p:spPr>
          <a:xfrm>
            <a:off x="6377059" y="4713232"/>
            <a:ext cx="1518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Adiabatic Local-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Density Approximation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(ALDA)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Perdew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Zunger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[98].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364477-9FBF-19B6-49B5-C103C4BE3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302" y="4928320"/>
            <a:ext cx="2584363" cy="3624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37669D-819E-80EA-D783-62F30B4ECA0F}"/>
              </a:ext>
            </a:extLst>
          </p:cNvPr>
          <p:cNvSpPr txBox="1"/>
          <p:nvPr/>
        </p:nvSpPr>
        <p:spPr>
          <a:xfrm>
            <a:off x="8229816" y="4636677"/>
            <a:ext cx="2152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Dipole Approximation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A63327-D5DA-80E6-B0E1-DF2BC97B6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3753" y="5466207"/>
            <a:ext cx="3125644" cy="5490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E50C74-75FB-B038-33A6-BA9534F9200C}"/>
              </a:ext>
            </a:extLst>
          </p:cNvPr>
          <p:cNvCxnSpPr>
            <a:stCxn id="13" idx="0"/>
          </p:cNvCxnSpPr>
          <p:nvPr/>
        </p:nvCxnSpPr>
        <p:spPr>
          <a:xfrm flipV="1">
            <a:off x="1388423" y="3958590"/>
            <a:ext cx="710640" cy="7707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1E30CE-95D9-16A6-EA8D-7CC5F0102E62}"/>
              </a:ext>
            </a:extLst>
          </p:cNvPr>
          <p:cNvCxnSpPr>
            <a:stCxn id="14" idx="0"/>
          </p:cNvCxnSpPr>
          <p:nvPr/>
        </p:nvCxnSpPr>
        <p:spPr>
          <a:xfrm flipV="1">
            <a:off x="2838635" y="3958590"/>
            <a:ext cx="662881" cy="7752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57130-B3F0-4AD3-E58E-403A37A01D93}"/>
              </a:ext>
            </a:extLst>
          </p:cNvPr>
          <p:cNvCxnSpPr>
            <a:cxnSpLocks/>
          </p:cNvCxnSpPr>
          <p:nvPr/>
        </p:nvCxnSpPr>
        <p:spPr>
          <a:xfrm flipV="1">
            <a:off x="5028277" y="4292600"/>
            <a:ext cx="0" cy="49085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1A1F1E-87A7-C41D-BCB0-D03DF0E68FF2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804413" y="4130040"/>
            <a:ext cx="331768" cy="58319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84BC57-CD26-9ACC-A9E8-5E84052B572E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8480813" y="3958590"/>
            <a:ext cx="825214" cy="67808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A11D414-F1B8-B275-1AE2-759CD78A1FD8}"/>
              </a:ext>
            </a:extLst>
          </p:cNvPr>
          <p:cNvSpPr txBox="1"/>
          <p:nvPr/>
        </p:nvSpPr>
        <p:spPr>
          <a:xfrm>
            <a:off x="1180617" y="1280154"/>
            <a:ext cx="357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Time-dependent KS equation: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DD6D67-06A1-CE53-C31C-33768ECCFA68}"/>
              </a:ext>
            </a:extLst>
          </p:cNvPr>
          <p:cNvSpPr txBox="1"/>
          <p:nvPr/>
        </p:nvSpPr>
        <p:spPr>
          <a:xfrm>
            <a:off x="185195" y="6361135"/>
            <a:ext cx="1166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get initial density ρ and the molecule’s ground state, a DFT calculation is performed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9D665-B223-DC37-638C-9E2D757519C3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752423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2F8E3-6A00-49E5-783A-75B2A1C59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5B81D-92BA-39E6-F67A-B76CDF1D9F9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2.4 Time Propagator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FA1DE-6813-A84F-043A-B759ED52736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BA1E8-BDFE-3952-7FFB-ABEB52A8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15" y="989411"/>
            <a:ext cx="3292125" cy="9525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F36484A-DCC5-D049-678B-1AF734B7EE79}"/>
              </a:ext>
            </a:extLst>
          </p:cNvPr>
          <p:cNvSpPr txBox="1"/>
          <p:nvPr/>
        </p:nvSpPr>
        <p:spPr>
          <a:xfrm>
            <a:off x="1180617" y="1280154"/>
            <a:ext cx="357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Time-dependent KS equation: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9B035-2DDB-E6E3-266A-3D2C2876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970" y="2355351"/>
            <a:ext cx="6025708" cy="8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23E148-ADA9-EA3D-B8A7-1D777D2F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49" y="3363023"/>
            <a:ext cx="5827855" cy="69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4CBAB4-4D45-1001-065A-183FD396C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941" y="4412680"/>
            <a:ext cx="9217470" cy="1381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74C68-97D3-11FF-E044-433E16486B21}"/>
              </a:ext>
            </a:extLst>
          </p:cNvPr>
          <p:cNvSpPr txBox="1"/>
          <p:nvPr/>
        </p:nvSpPr>
        <p:spPr>
          <a:xfrm>
            <a:off x="1388962" y="4074291"/>
            <a:ext cx="409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Fourth order Taylor Expansion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A26D0-98BE-F84C-7716-367517655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238" y="5990145"/>
            <a:ext cx="2552921" cy="61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DE3582-84D5-4FB1-60CE-9D478C27CF16}"/>
              </a:ext>
            </a:extLst>
          </p:cNvPr>
          <p:cNvSpPr txBox="1"/>
          <p:nvPr/>
        </p:nvSpPr>
        <p:spPr>
          <a:xfrm>
            <a:off x="243069" y="6140617"/>
            <a:ext cx="626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operator is applied for N time steps until the final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D449C9-764B-4B3A-8549-6CB941320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6039" y="5867386"/>
            <a:ext cx="911961" cy="309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ECDDFC-8847-CD02-66D9-35BFC4303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5056" y="5967541"/>
            <a:ext cx="293396" cy="2095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61DD02-807F-CF80-FAE6-83EC36B1F54E}"/>
              </a:ext>
            </a:extLst>
          </p:cNvPr>
          <p:cNvSpPr txBox="1"/>
          <p:nvPr/>
        </p:nvSpPr>
        <p:spPr>
          <a:xfrm>
            <a:off x="9350477" y="6140617"/>
            <a:ext cx="255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N=120000 time 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BE367-A82A-D07A-AB46-935F8F8D25E0}"/>
              </a:ext>
            </a:extLst>
          </p:cNvPr>
          <p:cNvSpPr txBox="1"/>
          <p:nvPr/>
        </p:nvSpPr>
        <p:spPr>
          <a:xfrm>
            <a:off x="9788009" y="6411001"/>
            <a:ext cx="255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=120 fs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E4361-FE8C-4C48-E007-F79ECA67D7D2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1604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25147-CC33-4644-9A54-247E155FA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0953" y="480348"/>
            <a:ext cx="4443094" cy="756782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0614C9-2C18-114E-A4EC-3B53DEDCF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95" y="1409249"/>
            <a:ext cx="5533614" cy="5170845"/>
          </a:xfrm>
        </p:spPr>
        <p:txBody>
          <a:bodyPr>
            <a:normAutofit/>
          </a:bodyPr>
          <a:lstStyle/>
          <a:p>
            <a:r>
              <a:rPr lang="en-US" sz="1800" b="1" u="sng" dirty="0"/>
              <a:t>1. INTRODUCTION</a:t>
            </a:r>
          </a:p>
          <a:p>
            <a:r>
              <a:rPr lang="en-US" sz="1800" dirty="0"/>
              <a:t>    </a:t>
            </a:r>
            <a:r>
              <a:rPr lang="en-US" sz="1800" b="1" dirty="0"/>
              <a:t>1.1 Coulomb Explosion </a:t>
            </a:r>
            <a:r>
              <a:rPr lang="en-US" sz="1800" dirty="0"/>
              <a:t>..……………………. 4</a:t>
            </a:r>
            <a:endParaRPr lang="en-US" sz="1800" b="1" dirty="0"/>
          </a:p>
          <a:p>
            <a:r>
              <a:rPr lang="en-US" sz="1800" b="1" dirty="0"/>
              <a:t>    1.2 Hydrocarbons</a:t>
            </a:r>
            <a:r>
              <a:rPr lang="en-US" sz="1800" dirty="0"/>
              <a:t> …………………………….. 7</a:t>
            </a:r>
            <a:endParaRPr lang="en-US" sz="1800" b="1" dirty="0"/>
          </a:p>
          <a:p>
            <a:r>
              <a:rPr lang="en-US" sz="1800" b="1" dirty="0"/>
              <a:t>    1.3 Theoretical Models </a:t>
            </a:r>
            <a:r>
              <a:rPr lang="en-US" sz="1800" dirty="0"/>
              <a:t>………………………. 8</a:t>
            </a:r>
            <a:endParaRPr lang="en-US" sz="1800" b="1" dirty="0"/>
          </a:p>
          <a:p>
            <a:r>
              <a:rPr lang="en-US" sz="1800" b="1" dirty="0"/>
              <a:t>    1.4 Research Objectives and Approach </a:t>
            </a:r>
            <a:r>
              <a:rPr lang="en-US" sz="1800" dirty="0"/>
              <a:t>….. 9</a:t>
            </a:r>
            <a:endParaRPr lang="en-US" sz="1800" b="1" dirty="0"/>
          </a:p>
          <a:p>
            <a:r>
              <a:rPr lang="en-US" sz="1800" b="1" u="sng" dirty="0"/>
              <a:t>2. COMPUTATIONAL METHOD</a:t>
            </a:r>
          </a:p>
          <a:p>
            <a:r>
              <a:rPr lang="en-US" sz="1800" b="1" dirty="0"/>
              <a:t>    2.1 Overview </a:t>
            </a:r>
            <a:r>
              <a:rPr lang="en-US" sz="1800" dirty="0"/>
              <a:t>…………………………………… 11</a:t>
            </a:r>
          </a:p>
          <a:p>
            <a:r>
              <a:rPr lang="en-US" sz="1800" b="1" dirty="0"/>
              <a:t>    2.2 Real Space Grid </a:t>
            </a:r>
            <a:r>
              <a:rPr lang="en-US" sz="1800" dirty="0"/>
              <a:t>…………………………... 12</a:t>
            </a:r>
            <a:endParaRPr lang="en-US" sz="1800" b="1" dirty="0"/>
          </a:p>
          <a:p>
            <a:r>
              <a:rPr lang="en-US" sz="1800" b="1" dirty="0"/>
              <a:t>    2.3 Hamiltonian </a:t>
            </a:r>
            <a:r>
              <a:rPr lang="en-US" sz="1800" dirty="0"/>
              <a:t>………………………………... 18</a:t>
            </a:r>
            <a:endParaRPr lang="en-US" sz="1800" b="1" dirty="0"/>
          </a:p>
          <a:p>
            <a:r>
              <a:rPr lang="en-US" sz="1800" b="1" dirty="0"/>
              <a:t>    2.4 Time Propagator </a:t>
            </a:r>
            <a:r>
              <a:rPr lang="en-US" sz="1800" dirty="0"/>
              <a:t>………………………….. 19</a:t>
            </a:r>
            <a:endParaRPr lang="en-US" sz="1800" b="1" dirty="0"/>
          </a:p>
          <a:p>
            <a:r>
              <a:rPr lang="en-US" sz="1800" b="1" dirty="0"/>
              <a:t>    2.5 Complex Absorbing Potential </a:t>
            </a:r>
            <a:r>
              <a:rPr lang="en-US" sz="1800" dirty="0"/>
              <a:t>................. 20</a:t>
            </a:r>
            <a:endParaRPr lang="en-US" sz="1800" b="1" dirty="0"/>
          </a:p>
          <a:p>
            <a:r>
              <a:rPr lang="en-US" sz="1800" b="1" dirty="0"/>
              <a:t>    2.6 Ionic Motion</a:t>
            </a:r>
            <a:r>
              <a:rPr lang="en-US" sz="1800" dirty="0"/>
              <a:t> ………………………………... 21</a:t>
            </a:r>
            <a:endParaRPr lang="en-US" sz="1800" b="1" dirty="0"/>
          </a:p>
          <a:p>
            <a:r>
              <a:rPr lang="en-US" sz="1800" b="1" dirty="0"/>
              <a:t>    2.7 Parameters</a:t>
            </a:r>
            <a:r>
              <a:rPr lang="en-US" sz="1800" dirty="0"/>
              <a:t> …………………………………. 22</a:t>
            </a:r>
            <a:endParaRPr lang="en-US" sz="1800" b="1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660F6-CB6C-2737-6004-7FCBC4FAABDA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0510D8F-DB07-F9EB-E53C-679FB1FE38F7}"/>
              </a:ext>
            </a:extLst>
          </p:cNvPr>
          <p:cNvSpPr txBox="1">
            <a:spLocks/>
          </p:cNvSpPr>
          <p:nvPr/>
        </p:nvSpPr>
        <p:spPr>
          <a:xfrm>
            <a:off x="5577841" y="1423588"/>
            <a:ext cx="6810804" cy="5170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RESULTS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Laser Parameters and Intensity Optimization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 25</a:t>
            </a:r>
            <a:endParaRPr lang="en-US" sz="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3.2 Methane (CH</a:t>
            </a:r>
            <a:r>
              <a:rPr lang="en-US" sz="20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3.2.1 Dynamics ………………………………………… 26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3.2.2 Distribution ………………………………………. 27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 Ethane (C</a:t>
            </a:r>
            <a:r>
              <a:rPr lang="en-US" sz="20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0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3.3.1 Dynamics ………………………………………… 28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3.3.2 Distribution ………………………………………. 30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 Propane (C</a:t>
            </a:r>
            <a:r>
              <a:rPr lang="en-US" sz="20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0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3.4.1 Dynamics ………………………………………...  </a:t>
            </a:r>
            <a:r>
              <a:rPr lang="en-US" sz="2000" dirty="0">
                <a:solidFill>
                  <a:srgbClr val="FFFFFF"/>
                </a:solidFill>
              </a:rPr>
              <a:t>31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3.4.2 Distribution ………………………………………. </a:t>
            </a:r>
            <a:r>
              <a:rPr lang="en-US" sz="2000" dirty="0">
                <a:solidFill>
                  <a:srgbClr val="FFFFFF"/>
                </a:solidFill>
              </a:rPr>
              <a:t> 32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 Butane (C</a:t>
            </a:r>
            <a:r>
              <a:rPr lang="en-US" sz="20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0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3.5.1 Dynamics ………………………………………...  </a:t>
            </a:r>
            <a:r>
              <a:rPr lang="en-US" sz="2000" dirty="0">
                <a:solidFill>
                  <a:srgbClr val="FFFFFF"/>
                </a:solidFill>
              </a:rPr>
              <a:t>33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3.5.2 Distribution ……………………………………….  34</a:t>
            </a:r>
          </a:p>
          <a:p>
            <a:r>
              <a:rPr lang="en-US" sz="2000" b="1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SUMMARY</a:t>
            </a:r>
          </a:p>
          <a:p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381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0F26-7B22-8B6D-586F-EE6F8111C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048EBD-6ED8-ECD1-A4B0-63A073E5205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76100" y="698668"/>
            <a:ext cx="6503820" cy="581486"/>
          </a:xfrm>
        </p:spPr>
        <p:txBody>
          <a:bodyPr/>
          <a:lstStyle/>
          <a:p>
            <a:r>
              <a:rPr lang="en-US" sz="2400" dirty="0"/>
              <a:t>2.5 Complex Absorbing Potential (CAP)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3E11AF-CD1B-697F-29F3-8561883B60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10C65F-7920-3719-EAE8-B41BEFB45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9" y="1587263"/>
            <a:ext cx="4073591" cy="1048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FF09F6-2BA9-AFE7-BC38-51BE8389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63" y="1587263"/>
            <a:ext cx="7091729" cy="1048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DD7B35-112F-6863-C8DE-EEA246D482EB}"/>
              </a:ext>
            </a:extLst>
          </p:cNvPr>
          <p:cNvSpPr txBox="1"/>
          <p:nvPr/>
        </p:nvSpPr>
        <p:spPr>
          <a:xfrm>
            <a:off x="321428" y="1191666"/>
            <a:ext cx="38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Manopolous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[97]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B20930-83D4-9937-6A68-F131B0A3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63" y="1149508"/>
            <a:ext cx="7091729" cy="338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16BAB8-59EF-0D36-46BD-CE3FF7444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233" y="2754341"/>
            <a:ext cx="3838096" cy="39409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48E0CE-C23E-9CC3-94BE-281C5E4CB966}"/>
              </a:ext>
            </a:extLst>
          </p:cNvPr>
          <p:cNvSpPr txBox="1"/>
          <p:nvPr/>
        </p:nvSpPr>
        <p:spPr>
          <a:xfrm>
            <a:off x="321428" y="4336028"/>
            <a:ext cx="341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 set at: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-10 and 10 Å on the x-axis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-9 and 9 Å on the y- and z-axis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FF693-2257-EB38-FA03-E8B726B826EF}"/>
              </a:ext>
            </a:extLst>
          </p:cNvPr>
          <p:cNvSpPr txBox="1"/>
          <p:nvPr/>
        </p:nvSpPr>
        <p:spPr>
          <a:xfrm>
            <a:off x="7806814" y="2770236"/>
            <a:ext cx="430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Any electron density that touch the CAP are absorbed.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total electron number: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8EFBEAC-EC35-11E0-5E98-57A99B54D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776" y="3764862"/>
            <a:ext cx="3846820" cy="12004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564F7B-77F7-01D2-F264-63C4BAFCD91E}"/>
              </a:ext>
            </a:extLst>
          </p:cNvPr>
          <p:cNvSpPr txBox="1"/>
          <p:nvPr/>
        </p:nvSpPr>
        <p:spPr>
          <a:xfrm>
            <a:off x="7819776" y="5053778"/>
            <a:ext cx="4084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diverge from the initial electron number, N(0).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N(t)-N(0)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total number of electrons ejected from the simulation 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30C94-BC14-67C2-2093-9A566586CC9A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15711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A004A-546E-0D0E-9270-CC4596DAB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E61C2-08BA-3D2F-C249-90D39736FDC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400" dirty="0"/>
              <a:t>2.6 Ionic Motion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4BD1C1-4F1C-8872-65CD-1503F8808DDC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0AEDD-04EA-CC80-BE51-F3AD0111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1" y="1802094"/>
            <a:ext cx="11177234" cy="1265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54A869-8B8B-EEC9-8340-12D158A4ED65}"/>
              </a:ext>
            </a:extLst>
          </p:cNvPr>
          <p:cNvSpPr txBox="1"/>
          <p:nvPr/>
        </p:nvSpPr>
        <p:spPr>
          <a:xfrm>
            <a:off x="476100" y="1347019"/>
            <a:ext cx="11177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Movement of the ions treated classically. </a:t>
            </a:r>
            <a:r>
              <a:rPr lang="en-US" sz="18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Newton’s second law: F=ma</a:t>
            </a:r>
            <a:endParaRPr lang="en-US" sz="18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648D3-D0D9-E66B-C3DF-A166B7A0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289"/>
          <a:stretch/>
        </p:blipFill>
        <p:spPr>
          <a:xfrm>
            <a:off x="620128" y="3198273"/>
            <a:ext cx="10796308" cy="16663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4B6A70-4B90-4F79-AB33-A06E34346983}"/>
              </a:ext>
            </a:extLst>
          </p:cNvPr>
          <p:cNvSpPr/>
          <p:nvPr/>
        </p:nvSpPr>
        <p:spPr>
          <a:xfrm>
            <a:off x="4414684" y="3198273"/>
            <a:ext cx="2585884" cy="23072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7BD36-960C-AF7E-0C45-8EF878908ADA}"/>
              </a:ext>
            </a:extLst>
          </p:cNvPr>
          <p:cNvSpPr txBox="1"/>
          <p:nvPr/>
        </p:nvSpPr>
        <p:spPr>
          <a:xfrm>
            <a:off x="531637" y="5220930"/>
            <a:ext cx="1117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effectLst/>
                <a:latin typeface="Arial" panose="020B0604020202020204" pitchFamily="34" charset="0"/>
              </a:rPr>
              <a:t>M</a:t>
            </a:r>
            <a:r>
              <a:rPr lang="en-US" sz="2400" b="1" i="0" u="none" strike="noStrike" baseline="-25000" dirty="0">
                <a:effectLst/>
                <a:latin typeface="Arial" panose="020B0604020202020204" pitchFamily="34" charset="0"/>
              </a:rPr>
              <a:t>i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 is the mass and </a:t>
            </a:r>
            <a:r>
              <a:rPr lang="en-US" sz="2400" b="1" i="0" u="none" strike="noStrike" dirty="0">
                <a:effectLst/>
                <a:latin typeface="Arial" panose="020B0604020202020204" pitchFamily="34" charset="0"/>
              </a:rPr>
              <a:t>Z</a:t>
            </a:r>
            <a:r>
              <a:rPr lang="en-US" sz="2400" b="1" i="0" u="none" strike="noStrike" baseline="-25000" dirty="0">
                <a:effectLst/>
                <a:latin typeface="Arial" panose="020B0604020202020204" pitchFamily="34" charset="0"/>
              </a:rPr>
              <a:t>i</a:t>
            </a:r>
            <a:r>
              <a:rPr lang="en-US" sz="2400" b="1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is the charge of the </a:t>
            </a:r>
            <a:r>
              <a:rPr lang="en-US" sz="2400" b="1" i="1" u="none" strike="noStrike" dirty="0" err="1">
                <a:effectLst/>
                <a:latin typeface="Arial" panose="020B0604020202020204" pitchFamily="34" charset="0"/>
              </a:rPr>
              <a:t>i</a:t>
            </a:r>
            <a:r>
              <a:rPr lang="en-US" sz="2400" b="1" i="1" u="none" strike="noStrike" baseline="30000" dirty="0" err="1">
                <a:effectLst/>
                <a:latin typeface="Arial" panose="020B0604020202020204" pitchFamily="34" charset="0"/>
              </a:rPr>
              <a:t>th</a:t>
            </a:r>
            <a:r>
              <a:rPr lang="en-US" sz="2400" b="1" i="1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ion. </a:t>
            </a:r>
            <a:r>
              <a:rPr lang="en-US" sz="2400" b="1" i="0" u="none" strike="noStrike" dirty="0" err="1">
                <a:effectLst/>
                <a:latin typeface="Arial" panose="020B0604020202020204" pitchFamily="34" charset="0"/>
              </a:rPr>
              <a:t>N</a:t>
            </a:r>
            <a:r>
              <a:rPr lang="en-US" sz="2400" b="1" i="0" u="none" strike="noStrike" baseline="-25000" dirty="0" err="1">
                <a:effectLst/>
                <a:latin typeface="Arial" panose="020B0604020202020204" pitchFamily="34" charset="0"/>
              </a:rPr>
              <a:t>ions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 is the total number of 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B89B1-4946-2E49-3E6A-95C03DB8E3DC}"/>
              </a:ext>
            </a:extLst>
          </p:cNvPr>
          <p:cNvSpPr txBox="1"/>
          <p:nvPr/>
        </p:nvSpPr>
        <p:spPr>
          <a:xfrm>
            <a:off x="2861186" y="6159332"/>
            <a:ext cx="718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Propagated using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Verlet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algorithm at every time step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δt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EA05A-8FFE-0A27-98DF-0E577F22BB5A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46881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8A8F-89E3-80EA-3E82-C12D3EFF6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CEC5B7-512A-019A-C736-1B4B33D8B80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76100" y="924811"/>
            <a:ext cx="5619899" cy="581486"/>
          </a:xfrm>
        </p:spPr>
        <p:txBody>
          <a:bodyPr/>
          <a:lstStyle/>
          <a:p>
            <a:r>
              <a:rPr lang="en-US" sz="2400" dirty="0"/>
              <a:t>2.7 - Parameters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342CA0-9940-181C-AA92-87325373E70F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11D52C-9063-74F6-146A-4396E29EBF51}"/>
              </a:ext>
            </a:extLst>
          </p:cNvPr>
          <p:cNvSpPr txBox="1"/>
          <p:nvPr/>
        </p:nvSpPr>
        <p:spPr>
          <a:xfrm>
            <a:off x="476101" y="1514168"/>
            <a:ext cx="11548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molecule placed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center of simulation box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(with its longest molecular axis on the x-axis and shortest on the z-axis)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Maximized ionization [87]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Molecular alignment achievable in experiment [5]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simulation: ion velocities initialized according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Boltzmann distribution at 300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Facilitates different fragmentation pathways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 50 simulations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molecule to get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large distribution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fragments in several instances across all tested molecules.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CE97CE-85ED-2D30-DE16-BBF74B69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25" y="4212287"/>
            <a:ext cx="3234813" cy="2509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0469B-41FD-8C1E-506A-E6F2AFA68EAE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30263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654DD-EB6F-0C0B-DCDF-B9AB62A49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A607B1-2704-7C09-1D81-B33ADE9264C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76100" y="1221744"/>
            <a:ext cx="5619899" cy="581486"/>
          </a:xfrm>
        </p:spPr>
        <p:txBody>
          <a:bodyPr/>
          <a:lstStyle/>
          <a:p>
            <a:r>
              <a:rPr lang="en-US" sz="2400" dirty="0"/>
              <a:t>In the following section…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D3CD0-D87B-2322-4BDF-8CE8DA236DB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241683"/>
            <a:ext cx="7183228" cy="497012"/>
          </a:xfrm>
        </p:spPr>
        <p:txBody>
          <a:bodyPr/>
          <a:lstStyle/>
          <a:p>
            <a:r>
              <a:rPr lang="en-US" sz="4000" dirty="0"/>
              <a:t>2. Computational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D3609-FB30-4808-26E9-71FFD2C980E4}"/>
              </a:ext>
            </a:extLst>
          </p:cNvPr>
          <p:cNvSpPr txBox="1"/>
          <p:nvPr/>
        </p:nvSpPr>
        <p:spPr>
          <a:xfrm>
            <a:off x="476101" y="2332214"/>
            <a:ext cx="11548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Laser intensity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thresholds for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ionization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fragmentation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the first four alkanes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Methane (CH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 Ethane (C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Propane (C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Butane (C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Fragmentation dynamics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how fragments form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Fragmentation distributions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the optimal fragmentation laser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E7FE-E312-833F-8249-E0FE48FBF637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5E021-BD53-C5A3-F8CE-177E48AF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0" y="4560855"/>
            <a:ext cx="2493735" cy="1714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B029-5B56-60F0-FC23-EBE4BC07D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777" y="4648455"/>
            <a:ext cx="2493735" cy="162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C63F17-5B17-2B38-3A42-ED766F77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471" y="4723299"/>
            <a:ext cx="2722075" cy="1477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43ED6-D664-A344-ACAD-29D7793B4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744" y="4648455"/>
            <a:ext cx="2651353" cy="17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16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C998-8763-433C-F151-CCEE3C091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AC062-D5AC-E228-BA4D-64D5569CB985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14836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7C4F7-E1C9-0C25-0BF0-79FB0CA2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C246ED-C17B-018E-D63D-D42EE8B48F4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12308" y="241683"/>
            <a:ext cx="11293112" cy="497012"/>
          </a:xfrm>
        </p:spPr>
        <p:txBody>
          <a:bodyPr/>
          <a:lstStyle/>
          <a:p>
            <a:r>
              <a:rPr lang="en-US" sz="4000" dirty="0"/>
              <a:t>3.1 Laser Parameters and Intensity Optimization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BC704-1830-5860-BD93-382CA6F406AE}"/>
              </a:ext>
            </a:extLst>
          </p:cNvPr>
          <p:cNvSpPr txBox="1"/>
          <p:nvPr/>
        </p:nvSpPr>
        <p:spPr>
          <a:xfrm>
            <a:off x="255639" y="845575"/>
            <a:ext cx="11769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simulations employed a pulse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wavelength of 890 nm, duration of 7.8 fs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(FWHM),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x-axis polarized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Intensity is the only variable parameter.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Intensities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below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ionization threshold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which result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minimal dissociation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Intensities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near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fragmentation threshold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which produce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partial breakup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smaller ionized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fragments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Intensities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exceeding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dissociation threshold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result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complete molecular breakup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driven by strong Coulomb repulsion between the 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798A2-BDA3-6D5F-A29C-63C3807F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2816209"/>
            <a:ext cx="8240214" cy="3525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F55D0-DA6E-B5E3-A661-83AE5896D1AD}"/>
              </a:ext>
            </a:extLst>
          </p:cNvPr>
          <p:cNvSpPr txBox="1"/>
          <p:nvPr/>
        </p:nvSpPr>
        <p:spPr>
          <a:xfrm>
            <a:off x="8573729" y="3297992"/>
            <a:ext cx="34511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experiment, only a fraction of the molecular target is exposed to the laser pulse’s peak intensity.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Molecules outside the focal region interact with lower-intensity fields, resulting in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range of fragmentation pathways occurring simultaneously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5EBF1-8C91-BC7B-5C7C-857FA21E17CD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565412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7495D-3BF9-CBF0-01CE-80AA3A6F6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CCA84-71CA-5F2B-3F23-F47B24A2C9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76100" y="777331"/>
            <a:ext cx="7183228" cy="581486"/>
          </a:xfrm>
        </p:spPr>
        <p:txBody>
          <a:bodyPr/>
          <a:lstStyle/>
          <a:p>
            <a:r>
              <a:rPr lang="en-US" sz="2400" dirty="0"/>
              <a:t>3.2.1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2EAF64-B66B-EE01-52E8-5E497FD5AE69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26970" y="241683"/>
            <a:ext cx="7183228" cy="497012"/>
          </a:xfrm>
        </p:spPr>
        <p:txBody>
          <a:bodyPr/>
          <a:lstStyle/>
          <a:p>
            <a:r>
              <a:rPr lang="en-US" sz="4000" dirty="0"/>
              <a:t>3.2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Methane (CH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/>
              <a:t> 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972BC-CD01-0741-DF28-13F0DE0A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0" y="1280157"/>
            <a:ext cx="11239800" cy="3962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190C8C-7BDF-C6E0-243D-53E5C332612A}"/>
              </a:ext>
            </a:extLst>
          </p:cNvPr>
          <p:cNvSpPr txBox="1"/>
          <p:nvPr/>
        </p:nvSpPr>
        <p:spPr>
          <a:xfrm>
            <a:off x="0" y="522596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Ionization begins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when E-Field reaches about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5.5 V/Å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(~14 fs).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when E-field falls below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6 V/Å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(~24 fs)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two ejected hydrogen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have charges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1.26+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0.62+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0.84+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respectively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Leaves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valence electrons in the system after ionization.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Non-integer electron count result from electron density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Structural rearrangement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70 fs: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right-bent	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103 fs: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	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120 fs: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left-bent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597B8-B714-365F-C91A-7760E64BAD95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00887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03B4A-C90C-B228-20C8-F7FCFEC78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62AD388-08AB-CDC6-0421-DAFB51FF8A5C}"/>
                  </a:ext>
                </a:extLst>
              </p:cNvPr>
              <p:cNvSpPr>
                <a:spLocks noGrp="1"/>
              </p:cNvSpPr>
              <p:nvPr>
                <p:ph type="body" sz="half" idx="15"/>
              </p:nvPr>
            </p:nvSpPr>
            <p:spPr>
              <a:xfrm>
                <a:off x="476099" y="826491"/>
                <a:ext cx="11450429" cy="581486"/>
              </a:xfrm>
            </p:spPr>
            <p:txBody>
              <a:bodyPr/>
              <a:lstStyle/>
              <a:p>
                <a:r>
                  <a:rPr lang="en-US" sz="2400" dirty="0"/>
                  <a:t>3.2.2 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	</a:t>
                </a:r>
                <a:r>
                  <a:rPr lang="en-US" sz="1800" b="0" dirty="0"/>
                  <a:t>From 71 CH</a:t>
                </a:r>
                <a:r>
                  <a:rPr lang="en-US" sz="1800" b="0" baseline="-25000" dirty="0"/>
                  <a:t>4 </a:t>
                </a:r>
                <a:r>
                  <a:rPr lang="en-US" sz="1800" b="0" dirty="0"/>
                  <a:t>CE simulations with pulse intensity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1.1 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sz="1800" b="0" dirty="0"/>
                  <a:t> W/cm</a:t>
                </a:r>
                <a:r>
                  <a:rPr lang="en-US" sz="1800" b="0" baseline="30000" dirty="0"/>
                  <a:t>2</a:t>
                </a:r>
                <a:endParaRPr lang="en-US" sz="1800" b="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62AD388-08AB-CDC6-0421-DAFB51FF8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5"/>
              </p:nvPr>
            </p:nvSpPr>
            <p:spPr>
              <a:xfrm>
                <a:off x="476099" y="826491"/>
                <a:ext cx="11450429" cy="581486"/>
              </a:xfrm>
              <a:blipFill>
                <a:blip r:embed="rId2"/>
                <a:stretch>
                  <a:fillRect l="-799" t="-2210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9EEAC-BA34-B885-7D1A-9DCF5747E9A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26968" y="241683"/>
            <a:ext cx="7183228" cy="497012"/>
          </a:xfrm>
        </p:spPr>
        <p:txBody>
          <a:bodyPr/>
          <a:lstStyle/>
          <a:p>
            <a:r>
              <a:rPr lang="en-US" sz="4000" dirty="0"/>
              <a:t>3.2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Methane (CH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/>
              <a:t>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E8EBE-5E5B-5F84-7F95-E8A8BD7F7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0" y="1407976"/>
            <a:ext cx="9256038" cy="5356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7CA05-2E0E-49F5-AA81-6A0975CCE7EC}"/>
              </a:ext>
            </a:extLst>
          </p:cNvPr>
          <p:cNvSpPr txBox="1"/>
          <p:nvPr/>
        </p:nvSpPr>
        <p:spPr>
          <a:xfrm>
            <a:off x="9348208" y="1308226"/>
            <a:ext cx="27516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variety of fragments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CH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fragments detected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laser pulse intensity strong enough to eject at least 1 hydrogen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 is most frequently observed carbon containing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 atoms are mot frequent overall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average, the laser ejected 2.72 electrons per simulation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7F281-E793-AEDD-1603-70D3B8771B91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985623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84BFA-FDF9-A27B-E59A-3188959E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F5CE34-290D-7970-8AF5-FBD2DBAA5E3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76100" y="826491"/>
            <a:ext cx="7183228" cy="581486"/>
          </a:xfrm>
        </p:spPr>
        <p:txBody>
          <a:bodyPr/>
          <a:lstStyle/>
          <a:p>
            <a:r>
              <a:rPr lang="en-US" sz="2400" dirty="0"/>
              <a:t>3.3.1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E89823-CF79-D464-CF6E-263F658FBD8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26970" y="241683"/>
            <a:ext cx="7183228" cy="497012"/>
          </a:xfrm>
        </p:spPr>
        <p:txBody>
          <a:bodyPr/>
          <a:lstStyle/>
          <a:p>
            <a:r>
              <a:rPr lang="en-US" sz="4000" dirty="0"/>
              <a:t>3.3 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thane (C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4000" baseline="-25000" dirty="0"/>
              <a:t>6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/>
              <a:t> 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D034C-7830-7C68-D667-386F632B88CE}"/>
              </a:ext>
            </a:extLst>
          </p:cNvPr>
          <p:cNvSpPr txBox="1"/>
          <p:nvPr/>
        </p:nvSpPr>
        <p:spPr>
          <a:xfrm>
            <a:off x="0" y="522596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Ionization begins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when E-Field reaches about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 V/Å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(~14 fs).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when E-field falls below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6 V/Å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(~22 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60 fs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The fragment on the left ejects a hydrogen due to asymmetric charge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fragments both have charges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1.18+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Leaves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10.7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valence electrons in the system after ionization.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Rotational motion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fragment: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60-94 fs: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90° clockwise rotation about z-axis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94-120 fs: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 90° rotation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32495-026F-7DAB-AD0B-28FE08FE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0" y="1294495"/>
            <a:ext cx="11208774" cy="3860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130AB0-F211-FD23-B451-5E6BFC6BD727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62E598-42B1-52A7-58EA-81E473DF8A44}"/>
                  </a:ext>
                </a:extLst>
              </p14:cNvPr>
              <p14:cNvContentPartPr/>
              <p14:nvPr/>
            </p14:nvContentPartPr>
            <p14:xfrm>
              <a:off x="6305040" y="356832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62E598-42B1-52A7-58EA-81E473DF8A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5680" y="3558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465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2DA28-6FA9-3948-70D9-F1DAB08B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7C260A-8B1A-8DF9-1370-E71B337059D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76100" y="826491"/>
            <a:ext cx="7183228" cy="581486"/>
          </a:xfrm>
        </p:spPr>
        <p:txBody>
          <a:bodyPr/>
          <a:lstStyle/>
          <a:p>
            <a:r>
              <a:rPr lang="en-US" sz="2400" dirty="0"/>
              <a:t>3.3.1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52CEEF-E8C4-9A88-EC0D-62559D0498A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26970" y="241683"/>
            <a:ext cx="7183228" cy="497012"/>
          </a:xfrm>
        </p:spPr>
        <p:txBody>
          <a:bodyPr/>
          <a:lstStyle/>
          <a:p>
            <a:r>
              <a:rPr lang="en-US" sz="4000" dirty="0"/>
              <a:t>3.3 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thane (C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4000" baseline="-25000" dirty="0"/>
              <a:t>6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/>
              <a:t> 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1D932-5CF4-0078-7F34-98AC4F5C341C}"/>
              </a:ext>
            </a:extLst>
          </p:cNvPr>
          <p:cNvSpPr txBox="1"/>
          <p:nvPr/>
        </p:nvSpPr>
        <p:spPr>
          <a:xfrm>
            <a:off x="0" y="5107972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the end of the 120 fs,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fragments are separated 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6.2 Å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Assuming classical repulsion after this point: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500 fs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fragments separate 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45 Å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500 fs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have speeds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6600 m/s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4700 m/s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Experiment: the velocity of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CH2+ 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Coulomb explosion of methanol measured to be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4800 m/s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[57]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magnitude as in the present 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924D-F1C9-4A32-2E1E-A15CDF1A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0" y="1343484"/>
            <a:ext cx="5122596" cy="3779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0F865-F688-8297-C4B9-0AD852B3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99" y="1343485"/>
            <a:ext cx="5139217" cy="3779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84E99-9456-B755-5377-6B7B1932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154"/>
            <a:ext cx="2487561" cy="1178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EAB602-DF6E-F184-0E8D-1E2DD8C95C8E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16293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9FB2-6E8A-AE7B-C59D-1332DC92B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AC79C-C551-DF7D-29C2-ABD9596A5BF6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22667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604F4-BF5A-C574-5315-1BC87355C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E709DE8-CA9F-96D7-51B1-3091F961D94C}"/>
                  </a:ext>
                </a:extLst>
              </p:cNvPr>
              <p:cNvSpPr>
                <a:spLocks noGrp="1"/>
              </p:cNvSpPr>
              <p:nvPr>
                <p:ph type="body" sz="half" idx="15"/>
              </p:nvPr>
            </p:nvSpPr>
            <p:spPr>
              <a:xfrm>
                <a:off x="476099" y="826491"/>
                <a:ext cx="11450429" cy="581486"/>
              </a:xfrm>
            </p:spPr>
            <p:txBody>
              <a:bodyPr/>
              <a:lstStyle/>
              <a:p>
                <a:r>
                  <a:rPr lang="en-US" sz="2400" dirty="0"/>
                  <a:t>3.3.2 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	</a:t>
                </a:r>
                <a:r>
                  <a:rPr lang="en-US" sz="1800" b="0" dirty="0"/>
                  <a:t>From 50 C</a:t>
                </a:r>
                <a:r>
                  <a:rPr lang="en-US" sz="1800" b="0" baseline="-25000" dirty="0"/>
                  <a:t>2</a:t>
                </a:r>
                <a:r>
                  <a:rPr lang="en-US" sz="1800" b="0" dirty="0"/>
                  <a:t>H</a:t>
                </a:r>
                <a:r>
                  <a:rPr lang="en-US" sz="1800" b="0" baseline="-25000" dirty="0"/>
                  <a:t>6 </a:t>
                </a:r>
                <a:r>
                  <a:rPr lang="en-US" sz="1800" b="0" dirty="0"/>
                  <a:t>CE simulations with pulse intensity of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1800" b="0" dirty="0"/>
                  <a:t> W/cm</a:t>
                </a:r>
                <a:r>
                  <a:rPr lang="en-US" sz="1800" b="0" baseline="30000" dirty="0"/>
                  <a:t>2</a:t>
                </a:r>
                <a:endParaRPr lang="en-US" sz="1800" b="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E709DE8-CA9F-96D7-51B1-3091F961D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5"/>
              </p:nvPr>
            </p:nvSpPr>
            <p:spPr>
              <a:xfrm>
                <a:off x="476099" y="826491"/>
                <a:ext cx="11450429" cy="581486"/>
              </a:xfrm>
              <a:blipFill>
                <a:blip r:embed="rId2"/>
                <a:stretch>
                  <a:fillRect l="-799" t="-2210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07604-2854-1E2F-D09F-DFCBD9C1984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26968" y="241683"/>
            <a:ext cx="7183228" cy="497012"/>
          </a:xfrm>
        </p:spPr>
        <p:txBody>
          <a:bodyPr/>
          <a:lstStyle/>
          <a:p>
            <a:r>
              <a:rPr lang="en-US" sz="4000" dirty="0"/>
              <a:t>3.3 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thane (C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4000" baseline="-25000" dirty="0"/>
              <a:t>6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/>
              <a:t> 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FBFCE-33B3-7347-47AE-D93CA4D9C7B0}"/>
              </a:ext>
            </a:extLst>
          </p:cNvPr>
          <p:cNvSpPr txBox="1"/>
          <p:nvPr/>
        </p:nvSpPr>
        <p:spPr>
          <a:xfrm>
            <a:off x="9348208" y="1308226"/>
            <a:ext cx="2751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variety of fragments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Laser pulse intensity strong enough to eject at least 2 hydrogen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most frequently observed carbon containing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 atoms are most frequent overall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average, the laser ejected 3.42 electrons per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EF59C-1C1F-AF0C-5104-430770D8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2" y="1308225"/>
            <a:ext cx="9053022" cy="53080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25ED80-973C-10A2-5D4B-5EC78FDFE368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415818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6A086-47B5-19A6-F4A2-0C82055B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AB6C3-6647-29CF-E4F6-058B93794C3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76100" y="826491"/>
            <a:ext cx="7183228" cy="581486"/>
          </a:xfrm>
        </p:spPr>
        <p:txBody>
          <a:bodyPr/>
          <a:lstStyle/>
          <a:p>
            <a:r>
              <a:rPr lang="en-US" sz="2400" dirty="0"/>
              <a:t>3.4.1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D55C08-1121-C2ED-02C4-CDF922A72A9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26970" y="241683"/>
            <a:ext cx="7183228" cy="497012"/>
          </a:xfrm>
        </p:spPr>
        <p:txBody>
          <a:bodyPr/>
          <a:lstStyle/>
          <a:p>
            <a:r>
              <a:rPr lang="en-US" sz="4000" dirty="0"/>
              <a:t>3.4 Propane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(C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4000" baseline="-25000" dirty="0"/>
              <a:t>8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/>
              <a:t> 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FE98-B602-1C83-1D26-E20A8DC868E7}"/>
              </a:ext>
            </a:extLst>
          </p:cNvPr>
          <p:cNvSpPr txBox="1"/>
          <p:nvPr/>
        </p:nvSpPr>
        <p:spPr>
          <a:xfrm>
            <a:off x="0" y="522596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Ionization begins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when E-Field exceeds about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 V/Å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(~14 to 24 fs).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fragments have charges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2.22+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0.91+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respectively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Leaves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14.8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valence electrons in the system after ionization.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Atom Transfer: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88 fs,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transfers an H atom to 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Leaving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fragments by 120 fs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A86DD-C156-E59A-6D55-E13B5BF7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0" y="1324020"/>
            <a:ext cx="11455430" cy="3901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08FE7-5BBF-830F-9A5D-086572733CBE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05353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07518-11D3-34C4-954E-A290D55CC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778D184-92F8-84CF-3976-8F7C707EC114}"/>
                  </a:ext>
                </a:extLst>
              </p:cNvPr>
              <p:cNvSpPr>
                <a:spLocks noGrp="1"/>
              </p:cNvSpPr>
              <p:nvPr>
                <p:ph type="body" sz="half" idx="15"/>
              </p:nvPr>
            </p:nvSpPr>
            <p:spPr>
              <a:xfrm>
                <a:off x="476099" y="826491"/>
                <a:ext cx="11450429" cy="581486"/>
              </a:xfrm>
            </p:spPr>
            <p:txBody>
              <a:bodyPr/>
              <a:lstStyle/>
              <a:p>
                <a:r>
                  <a:rPr lang="en-US" sz="2400" dirty="0"/>
                  <a:t>3.4.2 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	</a:t>
                </a:r>
                <a:r>
                  <a:rPr lang="en-US" sz="1800" b="0" dirty="0"/>
                  <a:t>From 50 C</a:t>
                </a:r>
                <a:r>
                  <a:rPr lang="en-US" sz="1800" b="0" baseline="-25000" dirty="0"/>
                  <a:t>3</a:t>
                </a:r>
                <a:r>
                  <a:rPr lang="en-US" sz="1800" b="0" dirty="0"/>
                  <a:t>H</a:t>
                </a:r>
                <a:r>
                  <a:rPr lang="en-US" sz="1800" b="0" baseline="-25000" dirty="0"/>
                  <a:t>8 </a:t>
                </a:r>
                <a:r>
                  <a:rPr lang="en-US" sz="1800" b="0" dirty="0"/>
                  <a:t>CE simulations with pulse intensity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7.0 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1800" b="0" dirty="0"/>
                  <a:t> W/cm</a:t>
                </a:r>
                <a:r>
                  <a:rPr lang="en-US" sz="1800" b="0" baseline="30000" dirty="0"/>
                  <a:t>2</a:t>
                </a:r>
                <a:endParaRPr lang="en-US" sz="1800" b="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778D184-92F8-84CF-3976-8F7C707EC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5"/>
              </p:nvPr>
            </p:nvSpPr>
            <p:spPr>
              <a:xfrm>
                <a:off x="476099" y="826491"/>
                <a:ext cx="11450429" cy="581486"/>
              </a:xfrm>
              <a:blipFill>
                <a:blip r:embed="rId2"/>
                <a:stretch>
                  <a:fillRect l="-799" t="-2210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24FC70-22DE-16CB-12F4-47F0CE438ED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26968" y="241683"/>
            <a:ext cx="7183228" cy="497012"/>
          </a:xfrm>
        </p:spPr>
        <p:txBody>
          <a:bodyPr/>
          <a:lstStyle/>
          <a:p>
            <a:r>
              <a:rPr lang="en-US" sz="4000" dirty="0"/>
              <a:t>3.4 Propane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(C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4000" baseline="-25000" dirty="0"/>
              <a:t>8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/>
              <a:t> 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7C73-9353-7ABB-528E-6843CF148F3C}"/>
              </a:ext>
            </a:extLst>
          </p:cNvPr>
          <p:cNvSpPr txBox="1"/>
          <p:nvPr/>
        </p:nvSpPr>
        <p:spPr>
          <a:xfrm>
            <a:off x="9348208" y="1308226"/>
            <a:ext cx="27516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Laser pulse intensity strong enough to eject at least 5 hydrogen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 is most produced hydrocarbon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most frequently observed carbon containing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 atoms are most frequence overall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average, the laser ejected 5.15 electrons per 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A6C76-A9F1-A286-2786-7F7D0DD1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8" y="1347554"/>
            <a:ext cx="9275873" cy="5321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39AFC-BBE2-FF35-7FE4-7A0F29FB32B8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07920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F4C1-1FC7-741B-307B-9703171E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D93E1B-8FE9-BEE5-69F7-53E8BA731D4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76100" y="826491"/>
            <a:ext cx="7183228" cy="581486"/>
          </a:xfrm>
        </p:spPr>
        <p:txBody>
          <a:bodyPr/>
          <a:lstStyle/>
          <a:p>
            <a:r>
              <a:rPr lang="en-US" sz="2400" dirty="0"/>
              <a:t>3.5.1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451492-A33B-6656-5266-35D0F8DA77A4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26970" y="241683"/>
            <a:ext cx="7183228" cy="497012"/>
          </a:xfrm>
        </p:spPr>
        <p:txBody>
          <a:bodyPr/>
          <a:lstStyle/>
          <a:p>
            <a:r>
              <a:rPr lang="en-US" sz="4000" dirty="0"/>
              <a:t>3.5 Butane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(C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4000" baseline="-25000" dirty="0"/>
              <a:t>10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/>
              <a:t> 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294CE-88E4-AE25-3EE8-E6FDCA81D2B2}"/>
              </a:ext>
            </a:extLst>
          </p:cNvPr>
          <p:cNvSpPr txBox="1"/>
          <p:nvPr/>
        </p:nvSpPr>
        <p:spPr>
          <a:xfrm>
            <a:off x="0" y="522596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Ionization begins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when E-Field exceeds about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 V/Å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(~14 to 24 fs).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hydrogens ejected post ionization at 30 fs. Two more at around 45 fs.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two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fragments have charges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1.12+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0.77+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0.90+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respectively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Leaves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20.5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valence electrons in the system after ionization.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FA18-1E65-C475-DBFA-CA8380B5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1" y="1407978"/>
            <a:ext cx="11165293" cy="38485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5BBD8F-DFF0-E866-79C0-819CD4244D11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86338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00304-43D2-4602-D264-535D7E93C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4E80239-BCB7-7676-B5CC-7CA0F9CBAF50}"/>
                  </a:ext>
                </a:extLst>
              </p:cNvPr>
              <p:cNvSpPr>
                <a:spLocks noGrp="1"/>
              </p:cNvSpPr>
              <p:nvPr>
                <p:ph type="body" sz="half" idx="15"/>
              </p:nvPr>
            </p:nvSpPr>
            <p:spPr>
              <a:xfrm>
                <a:off x="476099" y="826491"/>
                <a:ext cx="11450429" cy="581486"/>
              </a:xfrm>
            </p:spPr>
            <p:txBody>
              <a:bodyPr/>
              <a:lstStyle/>
              <a:p>
                <a:r>
                  <a:rPr lang="en-US" sz="2400" dirty="0"/>
                  <a:t>3.5.2 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	</a:t>
                </a:r>
                <a:r>
                  <a:rPr lang="en-US" sz="1800" b="0" dirty="0"/>
                  <a:t>From 88 C</a:t>
                </a:r>
                <a:r>
                  <a:rPr lang="en-US" sz="1800" b="0" baseline="-25000" dirty="0"/>
                  <a:t>4</a:t>
                </a:r>
                <a:r>
                  <a:rPr lang="en-US" sz="1800" b="0" dirty="0"/>
                  <a:t>H</a:t>
                </a:r>
                <a:r>
                  <a:rPr lang="en-US" sz="1800" b="0" baseline="-25000" dirty="0"/>
                  <a:t>10 </a:t>
                </a:r>
                <a:r>
                  <a:rPr lang="en-US" sz="1800" b="0" dirty="0"/>
                  <a:t>CE simulations with pulse intensity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7.0 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1800" b="0" dirty="0"/>
                  <a:t> W/cm</a:t>
                </a:r>
                <a:r>
                  <a:rPr lang="en-US" sz="1800" b="0" baseline="30000" dirty="0"/>
                  <a:t>2</a:t>
                </a:r>
                <a:endParaRPr lang="en-US" sz="1800" b="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4E80239-BCB7-7676-B5CC-7CA0F9CBA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5"/>
              </p:nvPr>
            </p:nvSpPr>
            <p:spPr>
              <a:xfrm>
                <a:off x="476099" y="826491"/>
                <a:ext cx="11450429" cy="581486"/>
              </a:xfrm>
              <a:blipFill>
                <a:blip r:embed="rId2"/>
                <a:stretch>
                  <a:fillRect l="-799" t="-2210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C11DDC-FFD1-0FD6-0B7C-6B98B84D2F0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26968" y="241683"/>
            <a:ext cx="7183228" cy="497012"/>
          </a:xfrm>
        </p:spPr>
        <p:txBody>
          <a:bodyPr/>
          <a:lstStyle/>
          <a:p>
            <a:r>
              <a:rPr lang="en-US" sz="4000" dirty="0"/>
              <a:t>3.5 Butane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(C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4000" baseline="-25000" dirty="0"/>
              <a:t>10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/>
              <a:t> 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4C6D2-168C-DF50-9BA5-6C60B83D8849}"/>
              </a:ext>
            </a:extLst>
          </p:cNvPr>
          <p:cNvSpPr txBox="1"/>
          <p:nvPr/>
        </p:nvSpPr>
        <p:spPr>
          <a:xfrm>
            <a:off x="9348208" y="1308226"/>
            <a:ext cx="2751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Laser pulse intensity strong enough to eject at least 4 hydrogen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most frequent hydrocarbon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 atoms are most frequence overall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average, the laser ejected 5.54 electrons per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979BF-968C-A1B6-960D-F60954C4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8" y="1308227"/>
            <a:ext cx="9221240" cy="5414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60922C-3B41-24E3-DE9C-D991506A0D4D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155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01A-389B-5F88-F0DC-E431B0161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4BA4F-76A7-151D-3299-21B2664D6965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176928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D528D-122C-2922-2D36-A8CC90FB1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FCEC9C-C8B2-AF02-5562-F3BB04AA0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" y="78891"/>
            <a:ext cx="5607404" cy="752449"/>
          </a:xfrm>
        </p:spPr>
        <p:txBody>
          <a:bodyPr>
            <a:noAutofit/>
          </a:bodyPr>
          <a:lstStyle/>
          <a:p>
            <a:r>
              <a:rPr lang="en-US" sz="4000" b="0" dirty="0"/>
              <a:t>4. 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D2B887-EE65-6D25-64A8-19B2785CA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901" y="677640"/>
            <a:ext cx="6011502" cy="5624772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Fragmentation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Coulomb explosion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hydrocarbon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molecules was investigated using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TDDFT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Laser intensity thresholds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 ionization, fragmentation, and dissociation identified (Table 3.1)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snapshots enable the study of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fragment dynamics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the laser-driven ionization: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Structural rearrangements (Fig. 3.1)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Rotations (Fig. 3.3), 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Transfer of atoms between different fragments (Fig. 3.6).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Distributions show possible fragmentation outcomes and average charge states. Similarities between histograms: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Average charge of the </a:t>
            </a:r>
            <a:r>
              <a:rPr lang="en-US" b="1" dirty="0"/>
              <a:t>hydrogen</a:t>
            </a:r>
            <a:r>
              <a:rPr lang="en-US" dirty="0"/>
              <a:t> is consistently </a:t>
            </a:r>
            <a:r>
              <a:rPr lang="en-US" b="1" dirty="0"/>
              <a:t>0.6+</a:t>
            </a:r>
            <a:r>
              <a:rPr lang="en-US" dirty="0"/>
              <a:t> across all precursor molecules.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two smaller alkanes (CH</a:t>
            </a:r>
            <a:r>
              <a:rPr lang="en-US" baseline="-25000" dirty="0"/>
              <a:t>4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6</a:t>
            </a:r>
            <a:r>
              <a:rPr lang="en-US" dirty="0"/>
              <a:t>) produced </a:t>
            </a:r>
            <a:r>
              <a:rPr lang="en-US" b="1" dirty="0"/>
              <a:t>CH fragments</a:t>
            </a:r>
            <a:r>
              <a:rPr lang="en-US" dirty="0"/>
              <a:t> with an average charge of </a:t>
            </a:r>
            <a:r>
              <a:rPr lang="en-US" b="1" dirty="0"/>
              <a:t>0.8+</a:t>
            </a:r>
            <a:r>
              <a:rPr lang="en-US" dirty="0"/>
              <a:t>, while the two larger alkanes (C</a:t>
            </a:r>
            <a:r>
              <a:rPr lang="en-US" baseline="-25000" dirty="0"/>
              <a:t>3</a:t>
            </a:r>
            <a:r>
              <a:rPr lang="en-US" dirty="0"/>
              <a:t>H</a:t>
            </a:r>
            <a:r>
              <a:rPr lang="en-US" baseline="-25000" dirty="0"/>
              <a:t>8</a:t>
            </a:r>
            <a:r>
              <a:rPr lang="en-US" dirty="0"/>
              <a:t> and C</a:t>
            </a:r>
            <a:r>
              <a:rPr lang="en-US" baseline="-25000" dirty="0"/>
              <a:t>4</a:t>
            </a:r>
            <a:r>
              <a:rPr lang="en-US" dirty="0"/>
              <a:t>H</a:t>
            </a:r>
            <a:r>
              <a:rPr lang="en-US" baseline="-25000" dirty="0"/>
              <a:t>10</a:t>
            </a:r>
            <a:r>
              <a:rPr lang="en-US" dirty="0"/>
              <a:t>) yielded </a:t>
            </a:r>
            <a:r>
              <a:rPr lang="en-US" b="1" dirty="0"/>
              <a:t>CH fragments </a:t>
            </a:r>
            <a:r>
              <a:rPr lang="en-US" dirty="0"/>
              <a:t>with an average charge of </a:t>
            </a:r>
            <a:r>
              <a:rPr lang="en-US" b="1" dirty="0"/>
              <a:t>0.6+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C7BB98-BE23-E32C-9A82-984407FBA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t="25289" r="11214" b="20122"/>
          <a:stretch/>
        </p:blipFill>
        <p:spPr bwMode="auto">
          <a:xfrm>
            <a:off x="6148598" y="4518211"/>
            <a:ext cx="5934636" cy="233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60CD808-A186-0B4B-0B52-6995E2179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r="3802" b="7080"/>
          <a:stretch/>
        </p:blipFill>
        <p:spPr bwMode="auto">
          <a:xfrm>
            <a:off x="6148598" y="1"/>
            <a:ext cx="3882530" cy="201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BE53C-0A1A-7728-DFD7-043910A42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98" y="2121270"/>
            <a:ext cx="5345312" cy="2287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A829A2-8546-8B75-BCDA-C4FFF1F9C6BB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657287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CB57-9D19-8B70-23AA-B6DC00019EA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-42797"/>
            <a:ext cx="7692539" cy="497012"/>
          </a:xfrm>
        </p:spPr>
        <p:txBody>
          <a:bodyPr/>
          <a:lstStyle/>
          <a:p>
            <a:r>
              <a:rPr lang="en-US" sz="2400" b="1" dirty="0"/>
              <a:t>References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D8478C-DBD0-E09F-FB64-D2E70369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1" y="454215"/>
            <a:ext cx="4351397" cy="604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D909A-00E7-2057-DE19-707FE531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721" y="454215"/>
            <a:ext cx="4366638" cy="6111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8DBA3-7747-E074-62B5-5D78489ADC57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241832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5C76-931E-FFBB-6183-18766EEC7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C3E2-1C40-9A6E-0813-831D34D7EC3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-42797"/>
            <a:ext cx="7692539" cy="497012"/>
          </a:xfrm>
        </p:spPr>
        <p:txBody>
          <a:bodyPr/>
          <a:lstStyle/>
          <a:p>
            <a:r>
              <a:rPr lang="en-US" sz="2400" b="1" dirty="0"/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BEB00-EC76-25B0-7558-E6A8C611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1" y="454215"/>
            <a:ext cx="3874823" cy="5651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DC805-8BC1-8308-DE39-87A2CF52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11" y="6106160"/>
            <a:ext cx="3600109" cy="612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047A9-E8FA-41D1-2D35-112F4D5E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30" y="431537"/>
            <a:ext cx="3306641" cy="4099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35B7F-B128-AB95-0C02-A38617A2574C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34271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D3EE3-BB35-E230-D4E6-8C4440FA6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DF6E0-595A-E95A-754C-7351C438648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-42797"/>
            <a:ext cx="7692539" cy="497012"/>
          </a:xfrm>
        </p:spPr>
        <p:txBody>
          <a:bodyPr/>
          <a:lstStyle/>
          <a:p>
            <a:r>
              <a:rPr lang="en-US" sz="2400" b="1" dirty="0"/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527F2-1ABB-3F04-CC93-9E2CBA0D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1" y="454215"/>
            <a:ext cx="4267570" cy="6142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A1FDC7-3907-027E-7D44-1231B05A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583" y="454215"/>
            <a:ext cx="4084674" cy="6096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527D8-4E00-F21A-74FF-42DA906DF5D5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87100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72D92D-72E6-E144-97CF-D8A3F56E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1" y="449283"/>
            <a:ext cx="5607404" cy="752449"/>
          </a:xfrm>
        </p:spPr>
        <p:txBody>
          <a:bodyPr>
            <a:noAutofit/>
          </a:bodyPr>
          <a:lstStyle/>
          <a:p>
            <a:r>
              <a:rPr lang="en-US" sz="4000" b="0" dirty="0"/>
              <a:t>1.1 Coulomb Explosion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FAF1C-14C5-0E4A-8392-87D6E5AB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2" y="2882851"/>
            <a:ext cx="5163202" cy="89775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phenomenon in which a laser ionizes a molecule, causing the remaining positively charged ions to repel each other.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139C67-22F9-BE73-14C4-EBD163F1F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79" r="11294" b="21033"/>
          <a:stretch/>
        </p:blipFill>
        <p:spPr bwMode="auto">
          <a:xfrm>
            <a:off x="6148599" y="3906107"/>
            <a:ext cx="5934636" cy="233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20F0FC-BD9C-B98F-6F39-C36B3F55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37" y="825508"/>
            <a:ext cx="3731559" cy="261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F324D-82BE-8C3C-0630-97B70849C81E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96126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62F2F-2DF5-0B12-AC8B-E7DF511A5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05806-3D25-DD47-6E8E-36FA06474A24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-42797"/>
            <a:ext cx="7692539" cy="497012"/>
          </a:xfrm>
        </p:spPr>
        <p:txBody>
          <a:bodyPr/>
          <a:lstStyle/>
          <a:p>
            <a:r>
              <a:rPr lang="en-US" sz="2400" b="1" dirty="0"/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16A90-1F30-8CA3-099E-ACF18CC0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1" y="454215"/>
            <a:ext cx="3801259" cy="563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7DECF-D264-F314-6F96-231BDBB5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7" y="6086991"/>
            <a:ext cx="3594273" cy="6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87EF16-F05D-E8D3-A90B-04A1222C4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347" y="454215"/>
            <a:ext cx="3668070" cy="4605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E8D86-44AB-32D2-A97E-7C440A381446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352132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933AB-2A2D-9AFB-BD5F-6878D1FCB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FD03F-DA70-34F9-A032-25837B13DC5C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76101" y="-42797"/>
            <a:ext cx="7692539" cy="497012"/>
          </a:xfrm>
        </p:spPr>
        <p:txBody>
          <a:bodyPr/>
          <a:lstStyle/>
          <a:p>
            <a:r>
              <a:rPr lang="en-US" sz="2400" b="1" dirty="0"/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E8C6F-C1BB-0178-930F-88DC9C4F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1" y="454215"/>
            <a:ext cx="4092295" cy="6081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E7069-E0E4-D839-752D-B3367D3D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720" y="454215"/>
            <a:ext cx="4368800" cy="7965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8F16A-F44F-CD1F-FBE7-ADC11CBC61CA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218221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00FB-2EC4-80FC-C686-065F62CF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E60D7-53B7-EF7E-41CB-5C384D7EE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27" y="2495112"/>
            <a:ext cx="5128022" cy="1305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5001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A6407E9-24DD-FEC4-86E1-8D8E48BAC2D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7DE0C58-A775-92E1-356F-B7CB6BA9F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8D6B5-8D5E-E84E-7D95-C9D521D88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77D06D-DE37-FEF7-9714-00C45E32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53" y="159406"/>
            <a:ext cx="5455153" cy="752449"/>
          </a:xfrm>
        </p:spPr>
        <p:txBody>
          <a:bodyPr>
            <a:noAutofit/>
          </a:bodyPr>
          <a:lstStyle/>
          <a:p>
            <a:r>
              <a:rPr lang="en-US" sz="4000" b="0" dirty="0"/>
              <a:t>1.1 Coulomb Explosion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EB2577-52CA-4F34-586F-1CD488773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1" y="903233"/>
            <a:ext cx="6014718" cy="1190711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Recent advancements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 ultrafast high-intensity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technology [1-3] and its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diverse applications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has made Coulomb explosion (CE) a focal point of recent research.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9EBFECA-15C2-F0BB-DB15-15B336EC9887}"/>
              </a:ext>
            </a:extLst>
          </p:cNvPr>
          <p:cNvSpPr txBox="1">
            <a:spLocks/>
          </p:cNvSpPr>
          <p:nvPr/>
        </p:nvSpPr>
        <p:spPr>
          <a:xfrm>
            <a:off x="462129" y="3119519"/>
            <a:ext cx="5163202" cy="75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Molecular imaging [4–29]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B59AC23-ED28-2028-E9A4-10A2F96B958A}"/>
              </a:ext>
            </a:extLst>
          </p:cNvPr>
          <p:cNvSpPr txBox="1">
            <a:spLocks/>
          </p:cNvSpPr>
          <p:nvPr/>
        </p:nvSpPr>
        <p:spPr>
          <a:xfrm>
            <a:off x="444202" y="3725608"/>
            <a:ext cx="5163202" cy="75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Structural dynamics [30–41]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5EC999-F96C-CED2-C7EF-EFE97E38899F}"/>
              </a:ext>
            </a:extLst>
          </p:cNvPr>
          <p:cNvSpPr txBox="1">
            <a:spLocks/>
          </p:cNvSpPr>
          <p:nvPr/>
        </p:nvSpPr>
        <p:spPr>
          <a:xfrm>
            <a:off x="444200" y="4280870"/>
            <a:ext cx="5651799" cy="818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Generation of bright keV x-ray photons [42, 43]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3152986-8679-538A-6C12-1903058553E4}"/>
              </a:ext>
            </a:extLst>
          </p:cNvPr>
          <p:cNvSpPr txBox="1">
            <a:spLocks/>
          </p:cNvSpPr>
          <p:nvPr/>
        </p:nvSpPr>
        <p:spPr>
          <a:xfrm>
            <a:off x="444202" y="4881353"/>
            <a:ext cx="5163202" cy="75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Production of high-energy electrons [44]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F92697-5FAF-4A42-BB44-8C956E45EB53}"/>
              </a:ext>
            </a:extLst>
          </p:cNvPr>
          <p:cNvSpPr txBox="1">
            <a:spLocks/>
          </p:cNvSpPr>
          <p:nvPr/>
        </p:nvSpPr>
        <p:spPr>
          <a:xfrm>
            <a:off x="444202" y="5442221"/>
            <a:ext cx="5163202" cy="75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Nuclear energy [45–52]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B787E40-75BD-7E61-96A4-F28D0FFD30E4}"/>
              </a:ext>
            </a:extLst>
          </p:cNvPr>
          <p:cNvSpPr txBox="1">
            <a:spLocks/>
          </p:cNvSpPr>
          <p:nvPr/>
        </p:nvSpPr>
        <p:spPr>
          <a:xfrm>
            <a:off x="446977" y="6036980"/>
            <a:ext cx="5163202" cy="75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Fragmentation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[39, 53-64]</a:t>
            </a:r>
          </a:p>
        </p:txBody>
      </p:sp>
      <p:pic>
        <p:nvPicPr>
          <p:cNvPr id="16" name="Picture 1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E2AB47A-B0B4-89E8-FFC6-4B684A39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548" y="3559814"/>
            <a:ext cx="3438477" cy="3004494"/>
          </a:xfrm>
          <a:prstGeom prst="rect">
            <a:avLst/>
          </a:prstGeom>
        </p:spPr>
      </p:pic>
      <p:pic>
        <p:nvPicPr>
          <p:cNvPr id="18" name="Picture 1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151CAFD-B3D4-973F-AD8B-5FBF823F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647" y="293692"/>
            <a:ext cx="3442378" cy="30044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974EB0-2139-B6CE-3920-BF463EE8A867}"/>
              </a:ext>
            </a:extLst>
          </p:cNvPr>
          <p:cNvSpPr txBox="1"/>
          <p:nvPr/>
        </p:nvSpPr>
        <p:spPr>
          <a:xfrm>
            <a:off x="81281" y="2433320"/>
            <a:ext cx="430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Applications in: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FB4C8-BAE2-68FA-1DC0-C6DF40318BC4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2152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A92CD-5570-2993-27CE-BDD046F3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FA4D6-F195-338A-5DFA-3C125987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53" y="137446"/>
            <a:ext cx="5455153" cy="752449"/>
          </a:xfrm>
        </p:spPr>
        <p:txBody>
          <a:bodyPr>
            <a:noAutofit/>
          </a:bodyPr>
          <a:lstStyle/>
          <a:p>
            <a:r>
              <a:rPr lang="en-US" sz="4000" b="0" dirty="0"/>
              <a:t>1.2 Hydrocarbons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68E78D-71FF-2507-CFA6-0D27D29A9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4271" y="877742"/>
            <a:ext cx="6095999" cy="6092018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Hydrocarbons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are common precursors in CE studies [46, 64-69] due to their ubiquity in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[70] and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astrophysical environments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[71,72].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Have yet to elucidate: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Laser intensity thresholds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for ionization, fragmentation, and dissociation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Dynamic understanding of the fragmentation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Product frequency distributions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that are yielded from the explosion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7D9D-20FC-EC10-89FB-2DD5EC70C898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66B6A-5730-5588-B763-B73BE993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143" y="184845"/>
            <a:ext cx="1493885" cy="141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1A3F5-A419-4416-FA98-2999A7C7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269" y="1767246"/>
            <a:ext cx="1951559" cy="1611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928363-D50B-3D9A-2A2D-D3010ABD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209" y="3576747"/>
            <a:ext cx="2788239" cy="1445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2B7CE-171B-F23F-7868-D6410E3F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992" y="5302444"/>
            <a:ext cx="2304111" cy="1471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ABDB94-39D5-C8AD-9FF1-65B46C7E830C}"/>
              </a:ext>
            </a:extLst>
          </p:cNvPr>
          <p:cNvSpPr txBox="1"/>
          <p:nvPr/>
        </p:nvSpPr>
        <p:spPr>
          <a:xfrm>
            <a:off x="6157355" y="646909"/>
            <a:ext cx="497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Methane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(CH</a:t>
            </a:r>
            <a:r>
              <a:rPr lang="en-US" sz="2400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9739C-7809-D18D-618E-BED03F3F7289}"/>
              </a:ext>
            </a:extLst>
          </p:cNvPr>
          <p:cNvSpPr txBox="1"/>
          <p:nvPr/>
        </p:nvSpPr>
        <p:spPr>
          <a:xfrm>
            <a:off x="6157355" y="2253617"/>
            <a:ext cx="497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Ethane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</a:t>
            </a:r>
            <a:r>
              <a:rPr lang="en-US" sz="2400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190EC-E022-C434-EAAC-5A8EB8FC6DF6}"/>
              </a:ext>
            </a:extLst>
          </p:cNvPr>
          <p:cNvSpPr txBox="1"/>
          <p:nvPr/>
        </p:nvSpPr>
        <p:spPr>
          <a:xfrm>
            <a:off x="6157355" y="4037363"/>
            <a:ext cx="497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Propane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</a:t>
            </a:r>
            <a:r>
              <a:rPr lang="en-US" sz="2400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4C936-12BC-7BDC-EED5-7585B70A8238}"/>
              </a:ext>
            </a:extLst>
          </p:cNvPr>
          <p:cNvSpPr txBox="1"/>
          <p:nvPr/>
        </p:nvSpPr>
        <p:spPr>
          <a:xfrm>
            <a:off x="6226181" y="5749426"/>
            <a:ext cx="497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Butane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</a:t>
            </a:r>
            <a:r>
              <a:rPr lang="en-US" sz="2400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11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197D6-6B17-C8CF-85A4-754547EB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FA08D-222D-D537-578C-83061572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53" y="167926"/>
            <a:ext cx="5455153" cy="752449"/>
          </a:xfrm>
        </p:spPr>
        <p:txBody>
          <a:bodyPr>
            <a:noAutofit/>
          </a:bodyPr>
          <a:lstStyle/>
          <a:p>
            <a:r>
              <a:rPr lang="en-US" sz="4000" b="0" dirty="0"/>
              <a:t>1.3 Theoretical Models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255231-F8CE-3152-E1DE-A4D0C429F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51448"/>
            <a:ext cx="6095999" cy="660599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Classical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methods [25–29, 56, 73–83]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Purely repulsive interactions between positively charged 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Neglect attractive forces from electron densities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Omit quantum effects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Does not allow for fragments to form 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Does not capture the nuanced dynamics</a:t>
            </a:r>
          </a:p>
          <a:p>
            <a:pPr lvl="1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Semi-classical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methods [9, 84]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Does not capture nuanced electron dynamics</a:t>
            </a:r>
          </a:p>
          <a:p>
            <a:pPr lvl="1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Ab initio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methods [85-91].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Time-dependent density-functional theory (TDDFT)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[92, 93]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Captures the </a:t>
            </a:r>
            <a:r>
              <a:rPr lang="en-US" sz="1800" b="1" dirty="0"/>
              <a:t>nuanced electron dynamics, </a:t>
            </a:r>
            <a:r>
              <a:rPr lang="en-US" sz="1800" dirty="0"/>
              <a:t>quantum effects, </a:t>
            </a:r>
            <a:r>
              <a:rPr lang="en-US" sz="1800" b="1" dirty="0"/>
              <a:t>allows fragment 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Demonstrated accuracy in reproducing experimental results [87–91]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85D9A-47B0-E1F9-FFE6-8963985474BA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DBA1E-2FAB-CBFF-35D6-A602F34C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82" y="3371530"/>
            <a:ext cx="5719998" cy="3062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E1AF1-1E8D-C7CF-B8C1-FE7A08998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83" y="1091914"/>
            <a:ext cx="5719998" cy="1512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73D27-6CC7-2D76-24D3-C590405FA5A0}"/>
              </a:ext>
            </a:extLst>
          </p:cNvPr>
          <p:cNvSpPr txBox="1"/>
          <p:nvPr/>
        </p:nvSpPr>
        <p:spPr>
          <a:xfrm>
            <a:off x="6344181" y="688254"/>
            <a:ext cx="4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Coulomb Explosion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17A84-B1BE-AEED-1552-DF766605623A}"/>
              </a:ext>
            </a:extLst>
          </p:cNvPr>
          <p:cNvSpPr txBox="1"/>
          <p:nvPr/>
        </p:nvSpPr>
        <p:spPr>
          <a:xfrm>
            <a:off x="6344183" y="2975261"/>
            <a:ext cx="50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TDDFT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Coulomb Explosion Simulation</a:t>
            </a:r>
          </a:p>
        </p:txBody>
      </p:sp>
    </p:spTree>
    <p:extLst>
      <p:ext uri="{BB962C8B-B14F-4D97-AF65-F5344CB8AC3E}">
        <p14:creationId xmlns:p14="http://schemas.microsoft.com/office/powerpoint/2010/main" val="101214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08E4-FF2C-9D3E-7316-E1DD851C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70DCEE-AB54-13F4-963D-A1497D22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26"/>
            <a:ext cx="6177279" cy="752449"/>
          </a:xfrm>
        </p:spPr>
        <p:txBody>
          <a:bodyPr>
            <a:noAutofit/>
          </a:bodyPr>
          <a:lstStyle/>
          <a:p>
            <a:r>
              <a:rPr lang="en-US" sz="2600" b="0" dirty="0">
                <a:solidFill>
                  <a:srgbClr val="000000"/>
                </a:solidFill>
              </a:rPr>
              <a:t>1.4 Research Objectives and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590C3-52A1-E284-E3BE-2C3D129C966C}"/>
              </a:ext>
            </a:extLst>
          </p:cNvPr>
          <p:cNvSpPr txBox="1"/>
          <p:nvPr/>
        </p:nvSpPr>
        <p:spPr>
          <a:xfrm>
            <a:off x="152400" y="915712"/>
            <a:ext cx="58452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TDDFT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simulations are employed to explore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fragmentation dynamics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hydrocarbons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under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Coulomb explosion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induced by intense laser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Recent experiments observed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 radicals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other fragments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resulting from the Coulomb explosion of ethene [94] and butane [95].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Surprising results: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Earlier experiments [32, 91] show that strong laser pulses dissociate H atoms from hydrocarbons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study: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ethane, ethane, propane, and butane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Laser intensity thresholds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for ionization, fragmentation, and dissociation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Fragmentation dynamic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Fragmentation distributions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7B485-C8EA-0BD2-95FC-F90FBF42AFE8}"/>
              </a:ext>
            </a:extLst>
          </p:cNvPr>
          <p:cNvSpPr txBox="1"/>
          <p:nvPr/>
        </p:nvSpPr>
        <p:spPr>
          <a:xfrm>
            <a:off x="11593543" y="44227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89F84-5FE1-E13C-FB5B-2E221CE5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418" y="108591"/>
            <a:ext cx="2493735" cy="1714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003975-947B-4C18-CD09-42FF433E7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418" y="1904308"/>
            <a:ext cx="2493735" cy="1627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E77E4E-AE21-2BE2-565C-ED2AB159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435" y="3612425"/>
            <a:ext cx="2722075" cy="1477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37F75-4BAB-D019-7932-8F73E7DF9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876" y="5178358"/>
            <a:ext cx="2417278" cy="15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3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honors-thesis-presentation</Template>
  <TotalTime>1917</TotalTime>
  <Words>2033</Words>
  <Application>Microsoft Office PowerPoint</Application>
  <PresentationFormat>Widescreen</PresentationFormat>
  <Paragraphs>307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Custom Design</vt:lpstr>
      <vt:lpstr>Fragmentation in Coulomb Explosion of Hydrocarbons</vt:lpstr>
      <vt:lpstr>Table of Contents</vt:lpstr>
      <vt:lpstr>1. Introduction</vt:lpstr>
      <vt:lpstr>1.1 Coulomb Explosion</vt:lpstr>
      <vt:lpstr>PowerPoint Presentation</vt:lpstr>
      <vt:lpstr>1.1 Coulomb Explosion</vt:lpstr>
      <vt:lpstr>1.2 Hydrocarbons</vt:lpstr>
      <vt:lpstr>1.3 Theoretical Models</vt:lpstr>
      <vt:lpstr>1.4 Research Objectives and Approach</vt:lpstr>
      <vt:lpstr>Computational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4.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Taylor, Samuel S</dc:creator>
  <cp:lastModifiedBy>Taylor, Samuel S</cp:lastModifiedBy>
  <cp:revision>82</cp:revision>
  <dcterms:created xsi:type="dcterms:W3CDTF">2024-12-01T05:24:26Z</dcterms:created>
  <dcterms:modified xsi:type="dcterms:W3CDTF">2024-12-02T18:45:04Z</dcterms:modified>
</cp:coreProperties>
</file>